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>
  <p:sldMasterIdLst>
    <p:sldMasterId id="2147483821" r:id="rId4"/>
  </p:sldMasterIdLst>
  <p:notesMasterIdLst>
    <p:notesMasterId r:id="rId56"/>
  </p:notesMasterIdLst>
  <p:handoutMasterIdLst>
    <p:handoutMasterId r:id="rId57"/>
  </p:handoutMasterIdLst>
  <p:sldIdLst>
    <p:sldId id="709" r:id="rId5"/>
    <p:sldId id="484" r:id="rId6"/>
    <p:sldId id="720" r:id="rId7"/>
    <p:sldId id="682" r:id="rId8"/>
    <p:sldId id="691" r:id="rId9"/>
    <p:sldId id="703" r:id="rId10"/>
    <p:sldId id="704" r:id="rId11"/>
    <p:sldId id="739" r:id="rId12"/>
    <p:sldId id="702" r:id="rId13"/>
    <p:sldId id="693" r:id="rId14"/>
    <p:sldId id="705" r:id="rId15"/>
    <p:sldId id="692" r:id="rId16"/>
    <p:sldId id="701" r:id="rId17"/>
    <p:sldId id="740" r:id="rId18"/>
    <p:sldId id="713" r:id="rId19"/>
    <p:sldId id="695" r:id="rId20"/>
    <p:sldId id="746" r:id="rId21"/>
    <p:sldId id="724" r:id="rId22"/>
    <p:sldId id="725" r:id="rId23"/>
    <p:sldId id="722" r:id="rId24"/>
    <p:sldId id="726" r:id="rId25"/>
    <p:sldId id="741" r:id="rId26"/>
    <p:sldId id="721" r:id="rId27"/>
    <p:sldId id="728" r:id="rId28"/>
    <p:sldId id="747" r:id="rId29"/>
    <p:sldId id="742" r:id="rId30"/>
    <p:sldId id="729" r:id="rId31"/>
    <p:sldId id="730" r:id="rId32"/>
    <p:sldId id="731" r:id="rId33"/>
    <p:sldId id="744" r:id="rId34"/>
    <p:sldId id="743" r:id="rId35"/>
    <p:sldId id="732" r:id="rId36"/>
    <p:sldId id="737" r:id="rId37"/>
    <p:sldId id="738" r:id="rId38"/>
    <p:sldId id="719" r:id="rId39"/>
    <p:sldId id="697" r:id="rId40"/>
    <p:sldId id="733" r:id="rId41"/>
    <p:sldId id="712" r:id="rId42"/>
    <p:sldId id="707" r:id="rId43"/>
    <p:sldId id="646" r:id="rId44"/>
    <p:sldId id="710" r:id="rId45"/>
    <p:sldId id="636" r:id="rId46"/>
    <p:sldId id="577" r:id="rId47"/>
    <p:sldId id="711" r:id="rId48"/>
    <p:sldId id="694" r:id="rId49"/>
    <p:sldId id="745" r:id="rId50"/>
    <p:sldId id="715" r:id="rId51"/>
    <p:sldId id="716" r:id="rId52"/>
    <p:sldId id="672" r:id="rId53"/>
    <p:sldId id="696" r:id="rId54"/>
    <p:sldId id="698" r:id="rId55"/>
  </p:sldIdLst>
  <p:sldSz cx="12192000" cy="6858000"/>
  <p:notesSz cx="7099300" cy="10234613"/>
  <p:embeddedFontLst>
    <p:embeddedFont>
      <p:font typeface="Amasis MT Pro Black" panose="020F0502020204030204" pitchFamily="34" charset="0"/>
      <p:bold r:id="rId58"/>
      <p:italic r:id="rId59"/>
      <p:bold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omic Sans MS" panose="030F0902030302020204" pitchFamily="66" charset="0"/>
      <p:regular r:id="rId65"/>
    </p:embeddedFont>
    <p:embeddedFont>
      <p:font typeface="times" pitchFamily="2" charset="0"/>
      <p:regular r:id="rId66"/>
      <p:bold r:id="rId67"/>
      <p:italic r:id="rId68"/>
      <p:boldItalic r:id="rId69"/>
    </p:embeddedFont>
  </p:embeddedFontLst>
  <p:custDataLst>
    <p:tags r:id="rId70"/>
  </p:custDataLst>
  <p:defaultTextStyle>
    <a:defPPr>
      <a:defRPr lang="de-DE"/>
    </a:defPPr>
    <a:lvl1pPr algn="ctr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eaLnBrk="0" fontAlgn="base" hangingPunct="0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435826D-71F6-45F1-8420-5F9856F35438}">
          <p14:sldIdLst>
            <p14:sldId id="709"/>
            <p14:sldId id="484"/>
            <p14:sldId id="720"/>
            <p14:sldId id="682"/>
            <p14:sldId id="691"/>
            <p14:sldId id="703"/>
            <p14:sldId id="704"/>
            <p14:sldId id="739"/>
            <p14:sldId id="702"/>
            <p14:sldId id="693"/>
            <p14:sldId id="705"/>
            <p14:sldId id="692"/>
            <p14:sldId id="701"/>
            <p14:sldId id="740"/>
            <p14:sldId id="713"/>
            <p14:sldId id="695"/>
            <p14:sldId id="746"/>
            <p14:sldId id="724"/>
            <p14:sldId id="725"/>
            <p14:sldId id="722"/>
            <p14:sldId id="726"/>
            <p14:sldId id="741"/>
            <p14:sldId id="721"/>
            <p14:sldId id="728"/>
            <p14:sldId id="747"/>
            <p14:sldId id="742"/>
            <p14:sldId id="729"/>
            <p14:sldId id="730"/>
            <p14:sldId id="731"/>
            <p14:sldId id="744"/>
            <p14:sldId id="743"/>
            <p14:sldId id="732"/>
            <p14:sldId id="737"/>
            <p14:sldId id="738"/>
            <p14:sldId id="719"/>
            <p14:sldId id="697"/>
            <p14:sldId id="733"/>
            <p14:sldId id="712"/>
            <p14:sldId id="707"/>
            <p14:sldId id="646"/>
            <p14:sldId id="710"/>
            <p14:sldId id="636"/>
            <p14:sldId id="577"/>
            <p14:sldId id="711"/>
            <p14:sldId id="694"/>
            <p14:sldId id="745"/>
            <p14:sldId id="715"/>
            <p14:sldId id="716"/>
            <p14:sldId id="672"/>
            <p14:sldId id="696"/>
            <p14:sldId id="698"/>
          </p14:sldIdLst>
        </p14:section>
        <p14:section name="Default Section" id="{7CB2842B-26B7-4D14-B5A0-007B5BB34BB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618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7" pos="1255" userDrawn="1">
          <p15:clr>
            <a:srgbClr val="A4A3A4"/>
          </p15:clr>
        </p15:guide>
        <p15:guide id="8" pos="166" userDrawn="1">
          <p15:clr>
            <a:srgbClr val="A4A3A4"/>
          </p15:clr>
        </p15:guide>
        <p15:guide id="9" pos="7514" userDrawn="1">
          <p15:clr>
            <a:srgbClr val="A4A3A4"/>
          </p15:clr>
        </p15:guide>
        <p15:guide id="10" pos="529" userDrawn="1">
          <p15:clr>
            <a:srgbClr val="A4A3A4"/>
          </p15:clr>
        </p15:guide>
        <p15:guide id="11" pos="3885" userDrawn="1">
          <p15:clr>
            <a:srgbClr val="A4A3A4"/>
          </p15:clr>
        </p15:guide>
        <p15:guide id="12" pos="71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EF00"/>
    <a:srgbClr val="00EFE9"/>
    <a:srgbClr val="1300F4"/>
    <a:srgbClr val="FF0000"/>
    <a:srgbClr val="AC0000"/>
    <a:srgbClr val="00859B"/>
    <a:srgbClr val="006FA1"/>
    <a:srgbClr val="92D05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8B13E-499A-694C-9C0E-DFCD6D1217EF}" v="227" dt="2021-06-21T12:50:48.193"/>
    <p1510:client id="{ABE8EB3E-40ED-BE35-5ED4-0FB6991BAF45}" v="59" dt="2021-06-21T13:16:27.074"/>
    <p1510:client id="{B083C4D0-F6DE-47F3-8B72-563F1D138076}" v="266" dt="2021-06-21T12:36:41.303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7113"/>
  </p:normalViewPr>
  <p:slideViewPr>
    <p:cSldViewPr snapToGrid="0">
      <p:cViewPr varScale="1">
        <p:scale>
          <a:sx n="93" d="100"/>
          <a:sy n="93" d="100"/>
        </p:scale>
        <p:origin x="1320" y="208"/>
      </p:cViewPr>
      <p:guideLst>
        <p:guide orient="horz" pos="618"/>
        <p:guide orient="horz" pos="799"/>
        <p:guide pos="1255"/>
        <p:guide pos="166"/>
        <p:guide pos="7514"/>
        <p:guide pos="529"/>
        <p:guide pos="3885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224"/>
        <p:guide pos="223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4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Relationship Id="rId70" Type="http://schemas.openxmlformats.org/officeDocument/2006/relationships/tags" Target="tags/tag1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622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17" tIns="48209" rIns="96417" bIns="48209" numCol="1" anchor="t" anchorCtr="0" compatLnSpc="1">
            <a:prstTxWarp prst="textNoShape">
              <a:avLst/>
            </a:prstTxWarp>
          </a:bodyPr>
          <a:lstStyle>
            <a:lvl1pPr algn="l" defTabSz="963613">
              <a:buFontTx/>
              <a:buChar char="•"/>
              <a:defRPr sz="1200">
                <a:solidFill>
                  <a:schemeClr val="accent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06850" y="0"/>
            <a:ext cx="3062288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17" tIns="48209" rIns="96417" bIns="48209" numCol="1" anchor="t" anchorCtr="0" compatLnSpc="1">
            <a:prstTxWarp prst="textNoShape">
              <a:avLst/>
            </a:prstTxWarp>
          </a:bodyPr>
          <a:lstStyle>
            <a:lvl1pPr algn="r" defTabSz="963613">
              <a:buFontTx/>
              <a:buChar char="•"/>
              <a:defRPr sz="1200">
                <a:solidFill>
                  <a:schemeClr val="accent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26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6228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17" tIns="48209" rIns="96417" bIns="48209" numCol="1" anchor="b" anchorCtr="0" compatLnSpc="1">
            <a:prstTxWarp prst="textNoShape">
              <a:avLst/>
            </a:prstTxWarp>
          </a:bodyPr>
          <a:lstStyle>
            <a:lvl1pPr algn="l" defTabSz="963613">
              <a:buFontTx/>
              <a:buChar char="•"/>
              <a:defRPr sz="1200">
                <a:solidFill>
                  <a:schemeClr val="accent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26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06850" y="9721850"/>
            <a:ext cx="306228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17" tIns="48209" rIns="96417" bIns="48209" numCol="1" anchor="b" anchorCtr="0" compatLnSpc="1">
            <a:prstTxWarp prst="textNoShape">
              <a:avLst/>
            </a:prstTxWarp>
          </a:bodyPr>
          <a:lstStyle>
            <a:lvl1pPr algn="r" defTabSz="963613">
              <a:buFontTx/>
              <a:buChar char="•"/>
              <a:defRPr sz="1200">
                <a:solidFill>
                  <a:schemeClr val="accent2"/>
                </a:solidFill>
                <a:latin typeface="Arial" charset="0"/>
              </a:defRPr>
            </a:lvl1pPr>
          </a:lstStyle>
          <a:p>
            <a:pPr>
              <a:defRPr/>
            </a:pPr>
            <a:fld id="{7CAD1415-ACA1-4390-8FAE-86E865E9B93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997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84" tIns="49742" rIns="99484" bIns="49742" numCol="1" anchor="t" anchorCtr="0" compatLnSpc="1">
            <a:prstTxWarp prst="textNoShape">
              <a:avLst/>
            </a:prstTxWarp>
          </a:bodyPr>
          <a:lstStyle>
            <a:lvl1pPr algn="l" defTabSz="993775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84" tIns="49742" rIns="99484" bIns="49742" numCol="1" anchor="t" anchorCtr="0" compatLnSpc="1">
            <a:prstTxWarp prst="textNoShape">
              <a:avLst/>
            </a:prstTxWarp>
          </a:bodyPr>
          <a:lstStyle>
            <a:lvl1pPr algn="r" defTabSz="993775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01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6763"/>
            <a:ext cx="6821488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84" tIns="49742" rIns="99484" bIns="497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84" tIns="49742" rIns="99484" bIns="49742" numCol="1" anchor="b" anchorCtr="0" compatLnSpc="1">
            <a:prstTxWarp prst="textNoShape">
              <a:avLst/>
            </a:prstTxWarp>
          </a:bodyPr>
          <a:lstStyle>
            <a:lvl1pPr algn="l" defTabSz="993775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0263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484" tIns="49742" rIns="99484" bIns="49742" numCol="1" anchor="b" anchorCtr="0" compatLnSpc="1">
            <a:prstTxWarp prst="textNoShape">
              <a:avLst/>
            </a:prstTxWarp>
          </a:bodyPr>
          <a:lstStyle>
            <a:lvl1pPr algn="r" defTabSz="993775">
              <a:spcBef>
                <a:spcPct val="0"/>
              </a:spcBef>
              <a:defRPr sz="1200">
                <a:latin typeface="Times" pitchFamily="18" charset="0"/>
              </a:defRPr>
            </a:lvl1pPr>
          </a:lstStyle>
          <a:p>
            <a:pPr>
              <a:defRPr/>
            </a:pPr>
            <a:fld id="{68B22092-D159-4A5F-8A2F-38FFAA122CF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0104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4196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Simulink</a:t>
            </a:r>
            <a:br>
              <a:rPr lang="en-US" dirty="0"/>
            </a:br>
            <a:r>
              <a:rPr lang="en-US" dirty="0"/>
              <a:t>Why and when do we need a throttle?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data-type concept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and when do we need a throttle? -&gt;</a:t>
            </a:r>
            <a:r>
              <a:rPr lang="en-US" sz="900" kern="1200" dirty="0">
                <a:solidFill>
                  <a:srgbClr val="131F19"/>
                </a:solidFill>
                <a:latin typeface="Times" pitchFamily="18" charset="0"/>
                <a:ea typeface="+mn-ea"/>
                <a:cs typeface="+mn-cs"/>
              </a:rPr>
              <a:t> In cases were no "consumer” is available, a “Throttle”-block becomes necessary (otherwise, the CPU)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br>
              <a:rPr lang="en-US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4331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Simulink</a:t>
            </a:r>
            <a:br>
              <a:rPr lang="en-US" dirty="0"/>
            </a:br>
            <a:r>
              <a:rPr lang="en-US" dirty="0"/>
              <a:t>Why and when do we need a throttle?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data-type concept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and when do we need a throttle? -&gt;</a:t>
            </a:r>
            <a:r>
              <a:rPr lang="en-US" sz="900" kern="1200" dirty="0">
                <a:solidFill>
                  <a:srgbClr val="131F19"/>
                </a:solidFill>
                <a:latin typeface="Times" pitchFamily="18" charset="0"/>
                <a:ea typeface="+mn-ea"/>
                <a:cs typeface="+mn-cs"/>
              </a:rPr>
              <a:t> In cases were no "consumer” is available, a “Throttle”-block becomes necessary (otherwise, the CPU)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br>
              <a:rPr lang="en-US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32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Simulink</a:t>
            </a:r>
            <a:br>
              <a:rPr lang="en-US" dirty="0"/>
            </a:br>
            <a:r>
              <a:rPr lang="en-US" dirty="0"/>
              <a:t>Why and when do we need a throttle?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data-type concept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and when do we need a throttle? -&gt;</a:t>
            </a:r>
            <a:r>
              <a:rPr lang="en-US" sz="900" kern="1200" dirty="0">
                <a:solidFill>
                  <a:srgbClr val="131F19"/>
                </a:solidFill>
                <a:latin typeface="Times" pitchFamily="18" charset="0"/>
                <a:ea typeface="+mn-ea"/>
                <a:cs typeface="+mn-cs"/>
              </a:rPr>
              <a:t> In cases were no "consumer” is available, a “Throttle”-block becomes necessary (otherwise, the CPU)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br>
              <a:rPr lang="en-US" dirty="0"/>
            </a:b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227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Throttle blocks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164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Simulink</a:t>
            </a:r>
            <a:br>
              <a:rPr lang="en-US" dirty="0"/>
            </a:br>
            <a:r>
              <a:rPr lang="en-US" dirty="0"/>
              <a:t>Why and when do we need a throttle?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data-type concept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and when do we need a throttle? -&gt;</a:t>
            </a:r>
            <a:r>
              <a:rPr lang="en-US" sz="900" kern="1200" dirty="0">
                <a:solidFill>
                  <a:srgbClr val="131F19"/>
                </a:solidFill>
                <a:latin typeface="Times" pitchFamily="18" charset="0"/>
                <a:ea typeface="+mn-ea"/>
                <a:cs typeface="+mn-cs"/>
              </a:rPr>
              <a:t> In cases were no "consumer” is available, a “Throttle”-block becomes necessary (otherwise, the CPU)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br>
              <a:rPr lang="en-US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1987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Simulink</a:t>
            </a:r>
            <a:br>
              <a:rPr lang="en-US" dirty="0"/>
            </a:br>
            <a:r>
              <a:rPr lang="en-US" dirty="0"/>
              <a:t>Why and when do we need a throttle?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data-type concept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and when do we need a throttle? -&gt;</a:t>
            </a:r>
            <a:r>
              <a:rPr lang="en-US" sz="900" kern="1200" dirty="0">
                <a:solidFill>
                  <a:srgbClr val="131F19"/>
                </a:solidFill>
                <a:latin typeface="Times" pitchFamily="18" charset="0"/>
                <a:ea typeface="+mn-ea"/>
                <a:cs typeface="+mn-cs"/>
              </a:rPr>
              <a:t> In cases were no "consumer” is available, a “Throttle”-block becomes necessary (otherwise, the CPU)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br>
              <a:rPr lang="en-US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304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Simulink</a:t>
            </a:r>
            <a:br>
              <a:rPr lang="en-US" dirty="0"/>
            </a:br>
            <a:r>
              <a:rPr lang="en-US" dirty="0"/>
              <a:t>Why and when do we need a throttle?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data-type concept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and when do we need a throttle? -&gt;</a:t>
            </a:r>
            <a:r>
              <a:rPr lang="en-US" sz="900" kern="1200" dirty="0">
                <a:solidFill>
                  <a:srgbClr val="131F19"/>
                </a:solidFill>
                <a:latin typeface="Times" pitchFamily="18" charset="0"/>
                <a:ea typeface="+mn-ea"/>
                <a:cs typeface="+mn-cs"/>
              </a:rPr>
              <a:t> In cases were no "consumer” is available, a “Throttle”-block becomes necessary (otherwise, the CPU)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br>
              <a:rPr lang="en-US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80835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Simulink</a:t>
            </a:r>
            <a:br>
              <a:rPr lang="en-US" dirty="0"/>
            </a:br>
            <a:r>
              <a:rPr lang="en-US" dirty="0"/>
              <a:t>Why and when do we need a throttle?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data-type concept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and when do we need a throttle? -&gt;</a:t>
            </a:r>
            <a:r>
              <a:rPr lang="en-US" sz="900" kern="1200" dirty="0">
                <a:solidFill>
                  <a:srgbClr val="131F19"/>
                </a:solidFill>
                <a:latin typeface="Times" pitchFamily="18" charset="0"/>
                <a:ea typeface="+mn-ea"/>
                <a:cs typeface="+mn-cs"/>
              </a:rPr>
              <a:t> In cases were no "consumer” is available, a “Throttle”-block becomes necessary (otherwise, the CPU)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br>
              <a:rPr lang="en-US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728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Simulink</a:t>
            </a:r>
            <a:br>
              <a:rPr lang="en-US" dirty="0"/>
            </a:br>
            <a:r>
              <a:rPr lang="en-US" dirty="0"/>
              <a:t>Why and when do we need a throttle?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data-type concept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and when do we need a throttle? -&gt;</a:t>
            </a:r>
            <a:r>
              <a:rPr lang="en-US" sz="900" kern="1200" dirty="0">
                <a:solidFill>
                  <a:srgbClr val="131F19"/>
                </a:solidFill>
                <a:latin typeface="Times" pitchFamily="18" charset="0"/>
                <a:ea typeface="+mn-ea"/>
                <a:cs typeface="+mn-cs"/>
              </a:rPr>
              <a:t> In cases were no "consumer” is available, a “Throttle”-block becomes necessary (otherwise, the CPU)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br>
              <a:rPr lang="en-US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2420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Simulink</a:t>
            </a:r>
            <a:br>
              <a:rPr lang="en-US" dirty="0"/>
            </a:br>
            <a:r>
              <a:rPr lang="en-US" dirty="0"/>
              <a:t>Why and when do we need a throttle?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data-type concept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and when do we need a throttle? -&gt;</a:t>
            </a:r>
            <a:r>
              <a:rPr lang="en-US" sz="900" kern="1200" dirty="0">
                <a:solidFill>
                  <a:srgbClr val="131F19"/>
                </a:solidFill>
                <a:latin typeface="Times" pitchFamily="18" charset="0"/>
                <a:ea typeface="+mn-ea"/>
                <a:cs typeface="+mn-cs"/>
              </a:rPr>
              <a:t> In cases were no "consumer” is available, a “Throttle”-block becomes necessary (otherwise, the CPU)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br>
              <a:rPr lang="en-US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5289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27797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Simulink</a:t>
            </a:r>
            <a:br>
              <a:rPr lang="en-US" dirty="0"/>
            </a:br>
            <a:r>
              <a:rPr lang="en-US" dirty="0"/>
              <a:t>Why and when do we need a throttle?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Basic data-type concept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and when do we need a throttle? -&gt;</a:t>
            </a:r>
            <a:r>
              <a:rPr lang="en-US" sz="900" kern="1200" dirty="0">
                <a:solidFill>
                  <a:srgbClr val="131F19"/>
                </a:solidFill>
                <a:latin typeface="Times" pitchFamily="18" charset="0"/>
                <a:ea typeface="+mn-ea"/>
                <a:cs typeface="+mn-cs"/>
              </a:rPr>
              <a:t> In cases were no "consumer” is available, a “Throttle”-block becomes necessary (otherwise, the CPU)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br>
              <a:rPr lang="en-US" dirty="0"/>
            </a:b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668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DE"/>
          </a:p>
          <a:p>
            <a:r>
              <a:rPr lang="en-US"/>
              <a:t>GR-</a:t>
            </a:r>
            <a:r>
              <a:rPr lang="en-US" err="1"/>
              <a:t>Modtool</a:t>
            </a:r>
            <a:r>
              <a:rPr lang="en-US"/>
              <a:t> auto-generates a GNU radio Module</a:t>
            </a:r>
          </a:p>
          <a:p>
            <a:r>
              <a:rPr lang="en-US"/>
              <a:t>C++ code can be integrated without much knowledge of the system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969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DE"/>
          </a:p>
          <a:p>
            <a:r>
              <a:rPr lang="en-US"/>
              <a:t>GR-</a:t>
            </a:r>
            <a:r>
              <a:rPr lang="en-US" err="1"/>
              <a:t>Modtool</a:t>
            </a:r>
            <a:r>
              <a:rPr lang="en-US"/>
              <a:t> auto-generates a GNU radio Module</a:t>
            </a:r>
          </a:p>
          <a:p>
            <a:r>
              <a:rPr lang="en-US"/>
              <a:t>C++ code can be integrated without much knowledge of the system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346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</a:t>
            </a:r>
            <a:r>
              <a:rPr lang="en-US" dirty="0" err="1"/>
              <a:t>simulink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911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gitlab.motius.de</a:t>
            </a:r>
            <a:r>
              <a:rPr lang="en-GB" dirty="0"/>
              <a:t>/</a:t>
            </a:r>
            <a:r>
              <a:rPr lang="en-GB" dirty="0" err="1"/>
              <a:t>funki</a:t>
            </a:r>
            <a:r>
              <a:rPr lang="en-GB" dirty="0"/>
              <a:t>/ap2/gnu-radio</a:t>
            </a: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5100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Open Neuronal network exchange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/>
              <a:pPr>
                <a:defRPr/>
              </a:pPr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043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"/>
                <a:cs typeface="Times"/>
              </a:rPr>
              <a:t>GNU-Radio, Modules like </a:t>
            </a:r>
            <a:r>
              <a:rPr lang="en-US" err="1">
                <a:latin typeface="Times"/>
                <a:cs typeface="Times"/>
              </a:rPr>
              <a:t>simulink</a:t>
            </a:r>
            <a:br>
              <a:rPr lang="en-US">
                <a:latin typeface="Times"/>
                <a:cs typeface="Times"/>
              </a:rPr>
            </a:br>
            <a:r>
              <a:rPr lang="en-US">
                <a:latin typeface="Times"/>
                <a:cs typeface="Times"/>
              </a:rPr>
              <a:t>Basically xml file that gets generated by "GRC-companion" -&gt; </a:t>
            </a:r>
            <a:r>
              <a:rPr lang="en-US" err="1">
                <a:latin typeface="Times"/>
                <a:cs typeface="Times"/>
              </a:rPr>
              <a:t>alternativley</a:t>
            </a:r>
            <a:r>
              <a:rPr lang="en-US">
                <a:latin typeface="Times"/>
                <a:cs typeface="Times"/>
              </a:rPr>
              <a:t> you can create the .</a:t>
            </a:r>
            <a:r>
              <a:rPr lang="en-US" err="1">
                <a:latin typeface="Times"/>
                <a:cs typeface="Times"/>
              </a:rPr>
              <a:t>py</a:t>
            </a:r>
            <a:r>
              <a:rPr lang="en-US">
                <a:latin typeface="Times"/>
                <a:cs typeface="Times"/>
              </a:rPr>
              <a:t> by hand (or make changes)</a:t>
            </a:r>
            <a:endParaRPr lang="en-DE"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958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"/>
                <a:cs typeface="Times"/>
              </a:rPr>
              <a:t>GNU-Radio, Modules like </a:t>
            </a:r>
            <a:r>
              <a:rPr lang="en-US" err="1">
                <a:latin typeface="Times"/>
                <a:cs typeface="Times"/>
              </a:rPr>
              <a:t>simulink</a:t>
            </a:r>
            <a:br>
              <a:rPr lang="en-US">
                <a:latin typeface="Times"/>
                <a:cs typeface="Times"/>
              </a:rPr>
            </a:br>
            <a:r>
              <a:rPr lang="en-US">
                <a:latin typeface="Times"/>
                <a:cs typeface="Times"/>
              </a:rPr>
              <a:t>Basically xml file that gets generated by "GRC-companion" -&gt; </a:t>
            </a:r>
            <a:r>
              <a:rPr lang="en-US" err="1">
                <a:latin typeface="Times"/>
                <a:cs typeface="Times"/>
              </a:rPr>
              <a:t>alternativley</a:t>
            </a:r>
            <a:r>
              <a:rPr lang="en-US">
                <a:latin typeface="Times"/>
                <a:cs typeface="Times"/>
              </a:rPr>
              <a:t> you can create the .</a:t>
            </a:r>
            <a:r>
              <a:rPr lang="en-US" err="1">
                <a:latin typeface="Times"/>
                <a:cs typeface="Times"/>
              </a:rPr>
              <a:t>py</a:t>
            </a:r>
            <a:r>
              <a:rPr lang="en-US">
                <a:latin typeface="Times"/>
                <a:cs typeface="Times"/>
              </a:rPr>
              <a:t> by hand (or make changes)</a:t>
            </a:r>
            <a:endParaRPr lang="en-DE">
              <a:cs typeface="Times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6289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www.intechopen.com</a:t>
            </a:r>
            <a:r>
              <a:rPr lang="en-GB" dirty="0"/>
              <a:t>/chapters/70491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0113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GNU-Radio, Modules like </a:t>
            </a:r>
            <a:r>
              <a:rPr lang="en-US" err="1"/>
              <a:t>simulink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8167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GNU-Radio, Modules like </a:t>
            </a:r>
            <a:r>
              <a:rPr lang="en-US" err="1"/>
              <a:t>simulink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43458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GNU-Radio, Modules like </a:t>
            </a:r>
            <a:r>
              <a:rPr lang="en-US" err="1"/>
              <a:t>simulink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184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GRC Con just happened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2531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Recommended install KALI or go with Ubuntu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6251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</a:t>
            </a:r>
            <a:r>
              <a:rPr lang="en-US" dirty="0" err="1"/>
              <a:t>simulink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5739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Canvas = play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639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GNU-Radio, Modules like </a:t>
            </a:r>
            <a:r>
              <a:rPr lang="en-US" err="1"/>
              <a:t>simulink</a:t>
            </a:r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7367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GNU-Radio, Modules like </a:t>
            </a:r>
            <a:r>
              <a:rPr lang="en-US" dirty="0" err="1"/>
              <a:t>simulink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B22092-D159-4A5F-8A2F-38FFAA122CFB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0500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12" Type="http://schemas.openxmlformats.org/officeDocument/2006/relationships/image" Target="../media/image12.emf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tiff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17953" r="9062" b="26572"/>
          <a:stretch/>
        </p:blipFill>
        <p:spPr>
          <a:xfrm flipH="1">
            <a:off x="-2" y="-19049"/>
            <a:ext cx="12192001" cy="5691716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0BB47B5-5F20-624B-BCDC-2BB5AF03BCE9}"/>
              </a:ext>
            </a:extLst>
          </p:cNvPr>
          <p:cNvSpPr/>
          <p:nvPr userDrawn="1"/>
        </p:nvSpPr>
        <p:spPr bwMode="auto">
          <a:xfrm>
            <a:off x="2856000" y="459082"/>
            <a:ext cx="6480000" cy="4680000"/>
          </a:xfrm>
          <a:prstGeom prst="rect">
            <a:avLst/>
          </a:prstGeom>
          <a:solidFill>
            <a:srgbClr val="020E1B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softEdge rad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9C5F4257-AA60-214C-B9C4-4163D2D187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21212" y="842958"/>
            <a:ext cx="3949577" cy="696984"/>
          </a:xfrm>
          <a:prstGeom prst="rect">
            <a:avLst/>
          </a:prstGeom>
        </p:spPr>
      </p:pic>
      <p:sp>
        <p:nvSpPr>
          <p:cNvPr id="444422" name="Rectangle 6"/>
          <p:cNvSpPr>
            <a:spLocks noGrp="1" noChangeArrowheads="1"/>
          </p:cNvSpPr>
          <p:nvPr>
            <p:ph type="ctrTitle"/>
          </p:nvPr>
        </p:nvSpPr>
        <p:spPr>
          <a:xfrm>
            <a:off x="2855999" y="1630621"/>
            <a:ext cx="6480001" cy="2132012"/>
          </a:xfrm>
        </p:spPr>
        <p:txBody>
          <a:bodyPr/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44424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2855999" y="4096757"/>
            <a:ext cx="6480001" cy="889000"/>
          </a:xfrm>
        </p:spPr>
        <p:txBody>
          <a:bodyPr anchor="ctr" anchorCtr="1"/>
          <a:lstStyle>
            <a:lvl1pPr marL="0" indent="0" algn="ctr">
              <a:buFont typeface="Wingdings" pitchFamily="2" charset="2"/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err="1"/>
              <a:t>Formatvorlage</a:t>
            </a:r>
            <a:r>
              <a:rPr lang="en-US" noProof="0"/>
              <a:t> des </a:t>
            </a:r>
            <a:r>
              <a:rPr lang="en-US" noProof="0" err="1"/>
              <a:t>Untertitelmasters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pic>
        <p:nvPicPr>
          <p:cNvPr id="33" name="Inhaltsplatzhalter 3">
            <a:extLst>
              <a:ext uri="{FF2B5EF4-FFF2-40B4-BE49-F238E27FC236}">
                <a16:creationId xmlns:a16="http://schemas.microsoft.com/office/drawing/2014/main" id="{78CEC97B-DEE1-AC4D-B923-6289567FB5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550" y="6405615"/>
            <a:ext cx="1671189" cy="28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CF1E9102-45D5-6C49-ADBD-206B38D0D8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05" y="5770189"/>
            <a:ext cx="2231051" cy="432000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C6FBEACF-8CFA-D94E-A776-8A025DCE671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715" y="6329837"/>
            <a:ext cx="1918081" cy="432000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EC39FF4-0145-B04D-B08B-1540E8CA9F57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35955"/>
            <a:ext cx="757276" cy="498932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6F1B7B7A-361B-1740-B7A0-99D4C3DED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2" b="12501"/>
          <a:stretch/>
        </p:blipFill>
        <p:spPr>
          <a:xfrm>
            <a:off x="7824331" y="5752435"/>
            <a:ext cx="1574213" cy="511364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A87E8641-54FD-7F45-872D-89DE2859E8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10296"/>
          <a:stretch/>
        </p:blipFill>
        <p:spPr>
          <a:xfrm>
            <a:off x="10273918" y="5694585"/>
            <a:ext cx="1918082" cy="1167206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4C0F77EE-9526-EF46-AA87-B86DD22D5C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t="30474" b="27791"/>
          <a:stretch/>
        </p:blipFill>
        <p:spPr>
          <a:xfrm>
            <a:off x="2787876" y="6330862"/>
            <a:ext cx="2060398" cy="429950"/>
          </a:xfrm>
          <a:prstGeom prst="rect">
            <a:avLst/>
          </a:prstGeom>
        </p:spPr>
      </p:pic>
      <p:pic>
        <p:nvPicPr>
          <p:cNvPr id="41" name="Picture 2" descr="Pressemitteilungen">
            <a:extLst>
              <a:ext uri="{FF2B5EF4-FFF2-40B4-BE49-F238E27FC236}">
                <a16:creationId xmlns:a16="http://schemas.microsoft.com/office/drawing/2014/main" id="{95996587-1511-F949-8564-901565AFD29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38" b="29088"/>
          <a:stretch/>
        </p:blipFill>
        <p:spPr bwMode="auto">
          <a:xfrm>
            <a:off x="3350798" y="5766359"/>
            <a:ext cx="1915610" cy="43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A356983-F90E-4A48-860D-1EC103066500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5506411" y="6347837"/>
            <a:ext cx="1100152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29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188640"/>
            <a:ext cx="11682290" cy="648742"/>
          </a:xfrm>
        </p:spPr>
        <p:txBody>
          <a:bodyPr/>
          <a:lstStyle>
            <a:lvl1pPr algn="l">
              <a:defRPr b="0">
                <a:solidFill>
                  <a:schemeClr val="bg2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25" y="981074"/>
            <a:ext cx="11682292" cy="5256237"/>
          </a:xfrm>
        </p:spPr>
        <p:txBody>
          <a:bodyPr/>
          <a:lstStyle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053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477CC797-488F-4D1B-B93C-298C3EB3E27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Textplatzhalter 2"/>
          <p:cNvSpPr>
            <a:spLocks noGrp="1"/>
          </p:cNvSpPr>
          <p:nvPr>
            <p:ph type="body" idx="1"/>
          </p:nvPr>
        </p:nvSpPr>
        <p:spPr>
          <a:xfrm>
            <a:off x="263352" y="2708920"/>
            <a:ext cx="1168246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63352" y="4365106"/>
            <a:ext cx="11699631" cy="1224134"/>
          </a:xfrm>
        </p:spPr>
        <p:txBody>
          <a:bodyPr anchor="b"/>
          <a:lstStyle>
            <a:lvl1pPr marL="720000" indent="-720000" algn="l">
              <a:tabLst>
                <a:tab pos="719138" algn="l"/>
                <a:tab pos="1074738" algn="l"/>
                <a:tab pos="1436688" algn="l"/>
              </a:tabLst>
              <a:defRPr sz="4000" b="1" cap="none" baseline="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28771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46185" y="1700808"/>
            <a:ext cx="11699631" cy="1224134"/>
          </a:xfrm>
        </p:spPr>
        <p:txBody>
          <a:bodyPr anchor="b"/>
          <a:lstStyle>
            <a:lvl1pPr marL="719138" indent="-719138" algn="l">
              <a:tabLst>
                <a:tab pos="719138" algn="l"/>
                <a:tab pos="1074738" algn="l"/>
                <a:tab pos="1436688" algn="l"/>
              </a:tabLst>
              <a:defRPr sz="3600" b="1" cap="none" baseline="0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46185" y="3068639"/>
            <a:ext cx="11699631" cy="3024659"/>
          </a:xfrm>
        </p:spPr>
        <p:txBody>
          <a:bodyPr anchor="t"/>
          <a:lstStyle>
            <a:lvl1pPr marL="0" indent="0">
              <a:buNone/>
              <a:tabLst>
                <a:tab pos="719138" algn="l"/>
                <a:tab pos="1074738" algn="l"/>
                <a:tab pos="1614488" algn="l"/>
              </a:tabLst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600">
                <a:latin typeface="+mn-lt"/>
              </a:defRPr>
            </a:lvl1pPr>
          </a:lstStyle>
          <a:p>
            <a:pPr>
              <a:defRPr/>
            </a:pPr>
            <a:fld id="{328A2279-073D-490B-BCC6-BBBC4E207070}" type="slidenum">
              <a:rPr lang="en-US" smtClean="0">
                <a:solidFill>
                  <a:srgbClr val="000000"/>
                </a:solidFill>
                <a:cs typeface="+mn-cs"/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  <a:cs typeface="+mn-cs"/>
            </a:endParaRPr>
          </a:p>
        </p:txBody>
      </p:sp>
      <p:sp>
        <p:nvSpPr>
          <p:cNvPr id="5" name="Textplatzhalter 2"/>
          <p:cNvSpPr>
            <a:spLocks noGrp="1"/>
          </p:cNvSpPr>
          <p:nvPr>
            <p:ph type="body" idx="11"/>
          </p:nvPr>
        </p:nvSpPr>
        <p:spPr>
          <a:xfrm>
            <a:off x="246185" y="617075"/>
            <a:ext cx="11699631" cy="940264"/>
          </a:xfrm>
        </p:spPr>
        <p:txBody>
          <a:bodyPr anchor="t"/>
          <a:lstStyle>
            <a:lvl1pPr marL="0" indent="0">
              <a:buNone/>
              <a:tabLst>
                <a:tab pos="719138" algn="l"/>
                <a:tab pos="1074738" algn="l"/>
                <a:tab pos="1614488" algn="l"/>
              </a:tabLst>
              <a:defRPr sz="2800">
                <a:solidFill>
                  <a:schemeClr val="accent3"/>
                </a:solidFill>
                <a:latin typeface="Comic Sans MS" panose="030F0702030302020204" pitchFamily="66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07998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6">
          <p15:clr>
            <a:srgbClr val="FBAE40"/>
          </p15:clr>
        </p15:guide>
        <p15:guide id="2" orient="horz" pos="98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63525" y="981075"/>
            <a:ext cx="5738691" cy="518477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89784" y="981075"/>
            <a:ext cx="5756030" cy="5184775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387E4F8C-C849-4D13-A7D7-1230D4BAC239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263525" y="188640"/>
            <a:ext cx="11682290" cy="648742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566878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7384" y="188913"/>
            <a:ext cx="7178431" cy="597693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  <a:p>
            <a:pPr lvl="1"/>
            <a:r>
              <a:rPr lang="en-US" noProof="0" err="1"/>
              <a:t>Zweite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2"/>
            <a:r>
              <a:rPr lang="en-US" noProof="0" err="1"/>
              <a:t>Dritte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3"/>
            <a:r>
              <a:rPr lang="en-US" noProof="0" err="1"/>
              <a:t>Vierte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  <a:p>
            <a:pPr lvl="4"/>
            <a:r>
              <a:rPr lang="en-US" noProof="0" err="1"/>
              <a:t>Fünfte</a:t>
            </a:r>
            <a:r>
              <a:rPr lang="en-US" noProof="0"/>
              <a:t> </a:t>
            </a:r>
            <a:r>
              <a:rPr lang="en-US" noProof="0" err="1"/>
              <a:t>Ebene</a:t>
            </a:r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63525" y="981075"/>
            <a:ext cx="4357322" cy="51847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4ECB3B26-58AD-4FEE-B7B3-3165D4EE6B4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Titel 1"/>
          <p:cNvSpPr txBox="1">
            <a:spLocks/>
          </p:cNvSpPr>
          <p:nvPr userDrawn="1"/>
        </p:nvSpPr>
        <p:spPr bwMode="auto">
          <a:xfrm>
            <a:off x="263525" y="188639"/>
            <a:ext cx="4357322" cy="720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bg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accent2"/>
                </a:solidFill>
                <a:latin typeface="Arial" charset="0"/>
              </a:defRPr>
            </a:lvl9pPr>
          </a:lstStyle>
          <a:p>
            <a:r>
              <a:rPr lang="en-US" sz="2000" kern="0" err="1"/>
              <a:t>Titelmasterformat</a:t>
            </a:r>
            <a:r>
              <a:rPr lang="en-US" sz="2000" kern="0"/>
              <a:t> </a:t>
            </a:r>
            <a:r>
              <a:rPr lang="en-US" sz="2000" kern="0" err="1"/>
              <a:t>durch</a:t>
            </a:r>
            <a:r>
              <a:rPr lang="en-US" sz="2000" kern="0"/>
              <a:t> </a:t>
            </a:r>
            <a:r>
              <a:rPr lang="en-US" sz="2000" kern="0" err="1"/>
              <a:t>Klicken</a:t>
            </a:r>
            <a:r>
              <a:rPr lang="en-US" sz="2000" kern="0"/>
              <a:t> </a:t>
            </a:r>
            <a:r>
              <a:rPr lang="en-US" sz="2000" kern="0" err="1"/>
              <a:t>bearbeiten</a:t>
            </a:r>
            <a:endParaRPr lang="en-US" sz="2000" kern="0"/>
          </a:p>
        </p:txBody>
      </p:sp>
    </p:spTree>
    <p:extLst>
      <p:ext uri="{BB962C8B-B14F-4D97-AF65-F5344CB8AC3E}">
        <p14:creationId xmlns:p14="http://schemas.microsoft.com/office/powerpoint/2010/main" val="302133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554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554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554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err="1"/>
              <a:t>Textmasterformate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A40B645E-7620-4BE7-8A72-B1CF717369FA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27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 über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263525" y="981075"/>
            <a:ext cx="11682291" cy="262413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63525" y="3757614"/>
            <a:ext cx="11682291" cy="2408236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D2B1812A-3FB2-4B4B-A56F-49779FA98037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263525" y="188640"/>
            <a:ext cx="11682290" cy="648742"/>
          </a:xfrm>
        </p:spPr>
        <p:txBody>
          <a:bodyPr/>
          <a:lstStyle>
            <a:lvl1pPr algn="l">
              <a:defRPr b="0">
                <a:solidFill>
                  <a:schemeClr val="bg2"/>
                </a:solidFill>
              </a:defRPr>
            </a:lvl1pPr>
          </a:lstStyle>
          <a:p>
            <a:r>
              <a:rPr lang="en-US" noProof="0" err="1"/>
              <a:t>Titelmasterformat</a:t>
            </a:r>
            <a:r>
              <a:rPr lang="en-US" noProof="0"/>
              <a:t> </a:t>
            </a:r>
            <a:r>
              <a:rPr lang="en-US" noProof="0" err="1"/>
              <a:t>durch</a:t>
            </a:r>
            <a:r>
              <a:rPr lang="en-US" noProof="0"/>
              <a:t> </a:t>
            </a:r>
            <a:r>
              <a:rPr lang="en-US" noProof="0" err="1"/>
              <a:t>Klicken</a:t>
            </a:r>
            <a:r>
              <a:rPr lang="en-US" noProof="0"/>
              <a:t> </a:t>
            </a:r>
            <a:r>
              <a:rPr lang="en-US" noProof="0" err="1"/>
              <a:t>bearbeiten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8621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hteck 22">
            <a:extLst>
              <a:ext uri="{FF2B5EF4-FFF2-40B4-BE49-F238E27FC236}">
                <a16:creationId xmlns:a16="http://schemas.microsoft.com/office/drawing/2014/main" id="{073CFBD3-AA59-4F4D-8469-1DF3364FEC70}"/>
              </a:ext>
            </a:extLst>
          </p:cNvPr>
          <p:cNvSpPr/>
          <p:nvPr userDrawn="1"/>
        </p:nvSpPr>
        <p:spPr bwMode="auto">
          <a:xfrm>
            <a:off x="0" y="6215605"/>
            <a:ext cx="12192000" cy="642395"/>
          </a:xfrm>
          <a:prstGeom prst="rect">
            <a:avLst/>
          </a:prstGeom>
          <a:solidFill>
            <a:srgbClr val="F0F0F0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2372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80576" y="6381006"/>
            <a:ext cx="665238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477CC797-488F-4D1B-B93C-298C3EB3E27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263525" y="188640"/>
            <a:ext cx="11682289" cy="64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err="1"/>
              <a:t>Klicken</a:t>
            </a:r>
            <a:r>
              <a:rPr lang="en-US" altLang="en-US" noProof="0"/>
              <a:t> </a:t>
            </a:r>
            <a:r>
              <a:rPr lang="en-US" altLang="en-US" noProof="0" err="1"/>
              <a:t>Sie</a:t>
            </a:r>
            <a:r>
              <a:rPr lang="en-US" altLang="en-US" noProof="0"/>
              <a:t>, um das </a:t>
            </a:r>
            <a:r>
              <a:rPr lang="en-US" altLang="en-US" noProof="0" err="1"/>
              <a:t>Titelformat</a:t>
            </a:r>
            <a:r>
              <a:rPr lang="en-US" altLang="en-US" noProof="0"/>
              <a:t> </a:t>
            </a:r>
            <a:r>
              <a:rPr lang="en-US" altLang="en-US" noProof="0" err="1"/>
              <a:t>zu</a:t>
            </a:r>
            <a:r>
              <a:rPr lang="en-US" altLang="en-US" noProof="0"/>
              <a:t> </a:t>
            </a:r>
            <a:r>
              <a:rPr lang="en-US" altLang="en-US" noProof="0" err="1"/>
              <a:t>bearbeiten</a:t>
            </a:r>
            <a:endParaRPr lang="en-US" altLang="en-US" noProof="0"/>
          </a:p>
        </p:txBody>
      </p:sp>
      <p:sp>
        <p:nvSpPr>
          <p:cNvPr id="1032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263525" y="981074"/>
            <a:ext cx="11682289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err="1"/>
              <a:t>Klicken</a:t>
            </a:r>
            <a:r>
              <a:rPr lang="en-US" altLang="en-US" noProof="0"/>
              <a:t> </a:t>
            </a:r>
            <a:r>
              <a:rPr lang="en-US" altLang="en-US" noProof="0" err="1"/>
              <a:t>Sie</a:t>
            </a:r>
            <a:r>
              <a:rPr lang="en-US" altLang="en-US" noProof="0"/>
              <a:t>, um die </a:t>
            </a:r>
            <a:r>
              <a:rPr lang="en-US" altLang="en-US" noProof="0" err="1"/>
              <a:t>Formate</a:t>
            </a:r>
            <a:r>
              <a:rPr lang="en-US" altLang="en-US" noProof="0"/>
              <a:t> des </a:t>
            </a:r>
            <a:r>
              <a:rPr lang="en-US" altLang="en-US" noProof="0" err="1"/>
              <a:t>Vorlagentextes</a:t>
            </a:r>
            <a:r>
              <a:rPr lang="en-US" altLang="en-US" noProof="0"/>
              <a:t> </a:t>
            </a:r>
            <a:r>
              <a:rPr lang="en-US" altLang="en-US" noProof="0" err="1"/>
              <a:t>zu</a:t>
            </a:r>
            <a:r>
              <a:rPr lang="en-US" altLang="en-US" noProof="0"/>
              <a:t> </a:t>
            </a:r>
            <a:r>
              <a:rPr lang="en-US" altLang="en-US" noProof="0" err="1"/>
              <a:t>bearbeiten</a:t>
            </a:r>
            <a:endParaRPr lang="en-US" altLang="en-US" noProof="0"/>
          </a:p>
          <a:p>
            <a:pPr lvl="1"/>
            <a:r>
              <a:rPr lang="en-US" altLang="en-US" noProof="0" err="1"/>
              <a:t>Zweite</a:t>
            </a:r>
            <a:r>
              <a:rPr lang="en-US" altLang="en-US" noProof="0"/>
              <a:t> </a:t>
            </a:r>
            <a:r>
              <a:rPr lang="en-US" altLang="en-US" noProof="0" err="1"/>
              <a:t>Ebene</a:t>
            </a:r>
            <a:endParaRPr lang="en-US" altLang="en-US" noProof="0"/>
          </a:p>
          <a:p>
            <a:pPr lvl="2"/>
            <a:r>
              <a:rPr lang="en-US" altLang="en-US" noProof="0" err="1"/>
              <a:t>Dritte</a:t>
            </a:r>
            <a:r>
              <a:rPr lang="en-US" altLang="en-US" noProof="0"/>
              <a:t> </a:t>
            </a:r>
            <a:r>
              <a:rPr lang="en-US" altLang="en-US" noProof="0" err="1"/>
              <a:t>Ebene</a:t>
            </a:r>
            <a:endParaRPr lang="en-US" altLang="en-US" noProof="0"/>
          </a:p>
          <a:p>
            <a:pPr lvl="3"/>
            <a:r>
              <a:rPr lang="en-US" altLang="en-US" noProof="0" err="1"/>
              <a:t>Vierte</a:t>
            </a:r>
            <a:r>
              <a:rPr lang="en-US" altLang="en-US" noProof="0"/>
              <a:t> </a:t>
            </a:r>
            <a:r>
              <a:rPr lang="en-US" altLang="en-US" noProof="0" err="1"/>
              <a:t>Ebene</a:t>
            </a:r>
            <a:endParaRPr lang="en-US" altLang="en-US" noProof="0"/>
          </a:p>
          <a:p>
            <a:pPr lvl="4"/>
            <a:r>
              <a:rPr lang="en-US" altLang="en-US" noProof="0" err="1"/>
              <a:t>Fünfte</a:t>
            </a:r>
            <a:r>
              <a:rPr lang="en-US" altLang="en-US" noProof="0"/>
              <a:t> </a:t>
            </a:r>
            <a:r>
              <a:rPr lang="en-US" altLang="en-US" noProof="0" err="1"/>
              <a:t>Ebene</a:t>
            </a:r>
            <a:endParaRPr lang="en-US" altLang="en-US" noProof="0"/>
          </a:p>
        </p:txBody>
      </p:sp>
      <p:sp>
        <p:nvSpPr>
          <p:cNvPr id="2" name="Rechteck 1"/>
          <p:cNvSpPr/>
          <p:nvPr userDrawn="1"/>
        </p:nvSpPr>
        <p:spPr bwMode="auto">
          <a:xfrm>
            <a:off x="-1117386" y="1484784"/>
            <a:ext cx="709002" cy="400110"/>
          </a:xfrm>
          <a:prstGeom prst="rect">
            <a:avLst/>
          </a:prstGeom>
          <a:solidFill>
            <a:schemeClr val="tx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2" name="Rechteck 11"/>
          <p:cNvSpPr/>
          <p:nvPr userDrawn="1"/>
        </p:nvSpPr>
        <p:spPr bwMode="auto">
          <a:xfrm>
            <a:off x="-1117386" y="2060848"/>
            <a:ext cx="709002" cy="400110"/>
          </a:xfrm>
          <a:prstGeom prst="rect">
            <a:avLst/>
          </a:prstGeom>
          <a:solidFill>
            <a:schemeClr val="bg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3" name="Rechteck 12"/>
          <p:cNvSpPr/>
          <p:nvPr userDrawn="1"/>
        </p:nvSpPr>
        <p:spPr bwMode="auto">
          <a:xfrm>
            <a:off x="-1117386" y="2708920"/>
            <a:ext cx="709002" cy="400110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Textfeld 3"/>
          <p:cNvSpPr txBox="1"/>
          <p:nvPr userDrawn="1"/>
        </p:nvSpPr>
        <p:spPr>
          <a:xfrm>
            <a:off x="-1499264" y="1029493"/>
            <a:ext cx="1499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FunKI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6" name="Rechteck 15"/>
          <p:cNvSpPr/>
          <p:nvPr userDrawn="1"/>
        </p:nvSpPr>
        <p:spPr bwMode="auto">
          <a:xfrm>
            <a:off x="-1614395" y="4181136"/>
            <a:ext cx="709002" cy="40011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Rechteck 16"/>
          <p:cNvSpPr/>
          <p:nvPr userDrawn="1"/>
        </p:nvSpPr>
        <p:spPr bwMode="auto">
          <a:xfrm>
            <a:off x="-1614395" y="4813180"/>
            <a:ext cx="709002" cy="400110"/>
          </a:xfrm>
          <a:prstGeom prst="rect">
            <a:avLst/>
          </a:prstGeom>
          <a:solidFill>
            <a:schemeClr val="accent3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8" name="Rechteck 17"/>
          <p:cNvSpPr/>
          <p:nvPr userDrawn="1"/>
        </p:nvSpPr>
        <p:spPr bwMode="auto">
          <a:xfrm>
            <a:off x="-1614395" y="5436064"/>
            <a:ext cx="709002" cy="400110"/>
          </a:xfrm>
          <a:prstGeom prst="rect">
            <a:avLst/>
          </a:prstGeom>
          <a:solidFill>
            <a:schemeClr val="accent5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9" name="Rechteck 18"/>
          <p:cNvSpPr/>
          <p:nvPr userDrawn="1"/>
        </p:nvSpPr>
        <p:spPr bwMode="auto">
          <a:xfrm>
            <a:off x="-811692" y="4181136"/>
            <a:ext cx="709002" cy="40011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0" name="Rechteck 19"/>
          <p:cNvSpPr/>
          <p:nvPr userDrawn="1"/>
        </p:nvSpPr>
        <p:spPr bwMode="auto">
          <a:xfrm>
            <a:off x="-825004" y="5436064"/>
            <a:ext cx="709002" cy="400110"/>
          </a:xfrm>
          <a:prstGeom prst="rect">
            <a:avLst/>
          </a:prstGeom>
          <a:solidFill>
            <a:schemeClr val="accent6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6" name="Rechteck 25"/>
          <p:cNvSpPr/>
          <p:nvPr userDrawn="1"/>
        </p:nvSpPr>
        <p:spPr bwMode="auto">
          <a:xfrm>
            <a:off x="-811692" y="4813180"/>
            <a:ext cx="709002" cy="400110"/>
          </a:xfrm>
          <a:prstGeom prst="rect">
            <a:avLst/>
          </a:prstGeom>
          <a:solidFill>
            <a:schemeClr val="accent4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8" name="Textfeld 27"/>
          <p:cNvSpPr txBox="1"/>
          <p:nvPr userDrawn="1"/>
        </p:nvSpPr>
        <p:spPr>
          <a:xfrm>
            <a:off x="-1499264" y="3501008"/>
            <a:ext cx="134851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Good Colors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for highlights, lines, etc.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4165600" y="637624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62C4FE4F-F370-FD42-95D2-8B14B77A4EF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78" y="6405716"/>
            <a:ext cx="1595461" cy="28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29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34" r:id="rId3"/>
    <p:sldLayoutId id="2147483835" r:id="rId4"/>
    <p:sldLayoutId id="2147483826" r:id="rId5"/>
    <p:sldLayoutId id="2147483829" r:id="rId6"/>
    <p:sldLayoutId id="2147483830" r:id="rId7"/>
    <p:sldLayoutId id="2147483833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bg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accent2"/>
          </a:solidFill>
          <a:latin typeface="Arial" charset="0"/>
        </a:defRPr>
      </a:lvl9pPr>
    </p:titleStyle>
    <p:bodyStyle>
      <a:lvl1pPr marL="342900" indent="-342900" algn="l" defTabSz="7620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762000" rtl="0" eaLnBrk="0" fontAlgn="base" hangingPunct="0">
        <a:spcBef>
          <a:spcPct val="20000"/>
        </a:spcBef>
        <a:spcAft>
          <a:spcPct val="0"/>
        </a:spcAft>
        <a:buClr>
          <a:srgbClr val="B6153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2pPr>
      <a:lvl3pPr marL="1143000" indent="-228600" algn="l" defTabSz="7620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3pPr>
      <a:lvl4pPr marL="1562100" indent="-228600" algn="l" defTabSz="762000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400">
          <a:solidFill>
            <a:schemeClr val="tx1"/>
          </a:solidFill>
          <a:latin typeface="+mn-lt"/>
        </a:defRPr>
      </a:lvl4pPr>
      <a:lvl5pPr marL="19812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5pPr>
      <a:lvl6pPr marL="24384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6pPr>
      <a:lvl7pPr marL="28956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7pPr>
      <a:lvl8pPr marL="33528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8pPr>
      <a:lvl9pPr marL="3810000" indent="-228600" algn="l" defTabSz="762000" rtl="0" eaLnBrk="0" fontAlgn="base" hangingPunct="0">
        <a:spcBef>
          <a:spcPct val="20000"/>
        </a:spcBef>
        <a:spcAft>
          <a:spcPct val="0"/>
        </a:spcAft>
        <a:buChar char="•"/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5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40.png"/><Relationship Id="rId10" Type="http://schemas.openxmlformats.org/officeDocument/2006/relationships/image" Target="../media/image18.png"/><Relationship Id="rId4" Type="http://schemas.openxmlformats.org/officeDocument/2006/relationships/image" Target="../media/image15.svg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15.svg"/><Relationship Id="rId9" Type="http://schemas.openxmlformats.org/officeDocument/2006/relationships/hyperlink" Target="https://wiki.gnuradio.org/index.php/Parame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3.wd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6.png"/><Relationship Id="rId4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hyperlink" Target="https://wiki.analog.com/resources/tools-software/linux-software/gnuradio" TargetMode="External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66.jpeg"/><Relationship Id="rId5" Type="http://schemas.openxmlformats.org/officeDocument/2006/relationships/image" Target="../media/image14.png"/><Relationship Id="rId10" Type="http://schemas.openxmlformats.org/officeDocument/2006/relationships/image" Target="../media/image65.png"/><Relationship Id="rId4" Type="http://schemas.openxmlformats.org/officeDocument/2006/relationships/hyperlink" Target="https://factorialabs.com/2020/01/11/updated-gnuradio-install-instructions-2/" TargetMode="External"/><Relationship Id="rId9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channel/UCceoapZVEDCQ4s8y16M7Fng" TargetMode="External"/><Relationship Id="rId13" Type="http://schemas.openxmlformats.org/officeDocument/2006/relationships/hyperlink" Target="https://lists.gnu.org/archive/html/discuss-gnuradio/" TargetMode="External"/><Relationship Id="rId18" Type="http://schemas.openxmlformats.org/officeDocument/2006/relationships/hyperlink" Target="https://cdn.hackaday.io/files/1648847054397056/GRC%20Cook%20Book.pdf" TargetMode="External"/><Relationship Id="rId3" Type="http://schemas.openxmlformats.org/officeDocument/2006/relationships/image" Target="../media/image67.jpeg"/><Relationship Id="rId7" Type="http://schemas.openxmlformats.org/officeDocument/2006/relationships/hyperlink" Target="https://www.gnuradio.org/" TargetMode="External"/><Relationship Id="rId12" Type="http://schemas.openxmlformats.org/officeDocument/2006/relationships/hyperlink" Target="https://www.bastibl.net/blog/" TargetMode="External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6" Type="http://schemas.openxmlformats.org/officeDocument/2006/relationships/hyperlink" Target="https://gitlab.com/librespacefoundation/sdrmakerspace/gr-dnn/-/wikis/h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hyperlink" Target="https://www.gnuradio.org/blog/" TargetMode="External"/><Relationship Id="rId5" Type="http://schemas.openxmlformats.org/officeDocument/2006/relationships/image" Target="../media/image69.jpeg"/><Relationship Id="rId15" Type="http://schemas.openxmlformats.org/officeDocument/2006/relationships/hyperlink" Target="https://wiki.gnuradio.org/index.php/GNU_Radio_3.9_OOT_Module_Porting_Guide" TargetMode="External"/><Relationship Id="rId10" Type="http://schemas.openxmlformats.org/officeDocument/2006/relationships/hyperlink" Target="https://github.com/gnuradio/gnuradio" TargetMode="External"/><Relationship Id="rId19" Type="http://schemas.openxmlformats.org/officeDocument/2006/relationships/image" Target="../media/image72.png"/><Relationship Id="rId4" Type="http://schemas.openxmlformats.org/officeDocument/2006/relationships/image" Target="../media/image68.jpeg"/><Relationship Id="rId9" Type="http://schemas.openxmlformats.org/officeDocument/2006/relationships/hyperlink" Target="https://events.gnuradio.org/event/8/" TargetMode="External"/><Relationship Id="rId14" Type="http://schemas.openxmlformats.org/officeDocument/2006/relationships/hyperlink" Target="https://www.cgran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7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gitlab.com/librespacefoundation/sdrmakerspace/gr-dnn" TargetMode="External"/><Relationship Id="rId9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80.png"/><Relationship Id="rId5" Type="http://schemas.openxmlformats.org/officeDocument/2006/relationships/image" Target="../media/image41.png"/><Relationship Id="rId10" Type="http://schemas.openxmlformats.org/officeDocument/2006/relationships/image" Target="../media/image79.png"/><Relationship Id="rId4" Type="http://schemas.openxmlformats.org/officeDocument/2006/relationships/image" Target="../media/image37.png"/><Relationship Id="rId9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84.png"/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82.png"/><Relationship Id="rId5" Type="http://schemas.openxmlformats.org/officeDocument/2006/relationships/image" Target="../media/image41.png"/><Relationship Id="rId10" Type="http://schemas.openxmlformats.org/officeDocument/2006/relationships/image" Target="../media/image17.png"/><Relationship Id="rId4" Type="http://schemas.openxmlformats.org/officeDocument/2006/relationships/image" Target="../media/image37.png"/><Relationship Id="rId9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1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nuradio/gnuradio" TargetMode="External"/><Relationship Id="rId13" Type="http://schemas.openxmlformats.org/officeDocument/2006/relationships/hyperlink" Target="https://wiki.gnuradio.org/index.php/GNU_Radio_3.9_OOT_Module_Porting_Guide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events.gnuradio.org/event/8/" TargetMode="External"/><Relationship Id="rId12" Type="http://schemas.openxmlformats.org/officeDocument/2006/relationships/hyperlink" Target="https://www.cgran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ceoapZVEDCQ4s8y16M7Fng" TargetMode="External"/><Relationship Id="rId11" Type="http://schemas.openxmlformats.org/officeDocument/2006/relationships/hyperlink" Target="https://lists.gnu.org/archive/html/discuss-gnuradio/" TargetMode="External"/><Relationship Id="rId5" Type="http://schemas.openxmlformats.org/officeDocument/2006/relationships/hyperlink" Target="https://www.gnuradio.org/" TargetMode="External"/><Relationship Id="rId10" Type="http://schemas.openxmlformats.org/officeDocument/2006/relationships/hyperlink" Target="https://www.bastibl.net/blog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www.gnuradio.org/blog/" TargetMode="External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nuradio.org/releases/" TargetMode="External"/><Relationship Id="rId13" Type="http://schemas.openxmlformats.org/officeDocument/2006/relationships/image" Target="../media/image25.png"/><Relationship Id="rId3" Type="http://schemas.openxmlformats.org/officeDocument/2006/relationships/hyperlink" Target="https://wiki.gnuradio.org/index.php/InstallingGR#Linux" TargetMode="External"/><Relationship Id="rId7" Type="http://schemas.openxmlformats.org/officeDocument/2006/relationships/hyperlink" Target="https://www.virtualbox.org/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uigifcruz/pisdr-image" TargetMode="External"/><Relationship Id="rId11" Type="http://schemas.openxmlformats.org/officeDocument/2006/relationships/image" Target="../media/image23.png"/><Relationship Id="rId5" Type="http://schemas.openxmlformats.org/officeDocument/2006/relationships/hyperlink" Target="https://factorialabs.com/2020/01/11/updated-gnuradio-install-instructions-2/" TargetMode="External"/><Relationship Id="rId10" Type="http://schemas.microsoft.com/office/2007/relationships/hdphoto" Target="../media/hdphoto1.wdp"/><Relationship Id="rId4" Type="http://schemas.openxmlformats.org/officeDocument/2006/relationships/hyperlink" Target="https://wiki.gnuradio.org/index.php/InstallingGR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wiki.gnuradio.org/index.php/GNU_Radio_Live_SDR_Environmen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0F9FA6-7092-EE4E-9BF7-93AEF85073E2}"/>
              </a:ext>
            </a:extLst>
          </p:cNvPr>
          <p:cNvSpPr/>
          <p:nvPr/>
        </p:nvSpPr>
        <p:spPr bwMode="auto">
          <a:xfrm>
            <a:off x="-272955" y="-136478"/>
            <a:ext cx="13033612" cy="724696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54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GNUradio</a:t>
            </a:r>
            <a:r>
              <a:rPr lang="en-US" noProof="0" dirty="0"/>
              <a:t> 101: </a:t>
            </a:r>
            <a:r>
              <a:rPr lang="en-US" noProof="0" dirty="0" err="1"/>
              <a:t>GNUradio</a:t>
            </a:r>
            <a:r>
              <a:rPr lang="en-US" dirty="0"/>
              <a:t>-</a:t>
            </a:r>
            <a:r>
              <a:rPr lang="en-US" noProof="0" dirty="0"/>
              <a:t>companion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56523" y="-1136597"/>
            <a:ext cx="5144498" cy="1442851"/>
          </a:xfrm>
        </p:spPr>
        <p:txBody>
          <a:bodyPr/>
          <a:lstStyle/>
          <a:p>
            <a:pPr marL="0" indent="0">
              <a:buNone/>
            </a:pPr>
            <a:r>
              <a:rPr lang="de-DE" dirty="0" err="1">
                <a:latin typeface="+mn-lt"/>
              </a:rPr>
              <a:t>GNURadio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actually</a:t>
            </a:r>
            <a:r>
              <a:rPr lang="de-DE" dirty="0">
                <a:latin typeface="+mn-lt"/>
              </a:rPr>
              <a:t>  </a:t>
            </a:r>
            <a:r>
              <a:rPr lang="de-DE" dirty="0" err="1">
                <a:latin typeface="+mn-lt"/>
              </a:rPr>
              <a:t>of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several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applications</a:t>
            </a:r>
            <a:endParaRPr lang="de-DE" dirty="0">
              <a:latin typeface="+mn-lt"/>
            </a:endParaRPr>
          </a:p>
          <a:p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FFA11C-3395-3343-B19D-D3B70F7F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62199" y="0"/>
            <a:ext cx="3646721" cy="264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1B665D76-B555-534F-916D-14BB5B057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733" y="2397447"/>
            <a:ext cx="4506684" cy="328580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84B0AD6-022B-094E-8C03-06C18A6EED44}"/>
              </a:ext>
            </a:extLst>
          </p:cNvPr>
          <p:cNvGrpSpPr/>
          <p:nvPr/>
        </p:nvGrpSpPr>
        <p:grpSpPr>
          <a:xfrm>
            <a:off x="7142322" y="3329400"/>
            <a:ext cx="2564507" cy="2208233"/>
            <a:chOff x="4133111" y="3657600"/>
            <a:chExt cx="2564507" cy="2208233"/>
          </a:xfrm>
        </p:grpSpPr>
        <p:sp>
          <p:nvSpPr>
            <p:cNvPr id="14" name="Bent Arrow 13">
              <a:extLst>
                <a:ext uri="{FF2B5EF4-FFF2-40B4-BE49-F238E27FC236}">
                  <a16:creationId xmlns:a16="http://schemas.microsoft.com/office/drawing/2014/main" id="{F7C4FA74-AD97-2542-A828-7AA6A0E032DE}"/>
                </a:ext>
              </a:extLst>
            </p:cNvPr>
            <p:cNvSpPr/>
            <p:nvPr/>
          </p:nvSpPr>
          <p:spPr bwMode="auto">
            <a:xfrm rot="10800000">
              <a:off x="4568511" y="5126857"/>
              <a:ext cx="758325" cy="738976"/>
            </a:xfrm>
            <a:prstGeom prst="bentArrow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506B9F-CFE9-AA4F-B17C-39DD11CC2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33111" y="3657600"/>
              <a:ext cx="2564507" cy="1405619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33E5849-C46C-ED4A-B286-C5767171FE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7075" y="630316"/>
            <a:ext cx="5695056" cy="40333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A9D344-694A-4A4A-8D77-AB9C620691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74986" y="1821096"/>
            <a:ext cx="7092073" cy="46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98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GNUradio</a:t>
            </a:r>
            <a:r>
              <a:rPr lang="en-US" noProof="0" dirty="0"/>
              <a:t> companion: The GUI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25" y="981074"/>
            <a:ext cx="11682292" cy="418817"/>
          </a:xfrm>
        </p:spPr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Three main areas: </a:t>
            </a:r>
            <a:r>
              <a:rPr lang="en-US" dirty="0">
                <a:solidFill>
                  <a:srgbClr val="131F19"/>
                </a:solidFill>
              </a:rPr>
              <a:t>TOOLBAR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 CANVAS, BLOCK TREE PANEL and the “DEBUG-AREA” </a:t>
            </a: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E7154-5D80-EF47-BC2A-C8F57026A1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36" t="7424" r="-334"/>
          <a:stretch/>
        </p:blipFill>
        <p:spPr>
          <a:xfrm>
            <a:off x="2477559" y="1831681"/>
            <a:ext cx="6655633" cy="40452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A47184-FD0B-A54A-89E1-46D4BB6F7FE8}"/>
              </a:ext>
            </a:extLst>
          </p:cNvPr>
          <p:cNvSpPr/>
          <p:nvPr/>
        </p:nvSpPr>
        <p:spPr bwMode="auto">
          <a:xfrm>
            <a:off x="2498104" y="2187476"/>
            <a:ext cx="5639028" cy="2906455"/>
          </a:xfrm>
          <a:prstGeom prst="roundRect">
            <a:avLst>
              <a:gd name="adj" fmla="val 5766"/>
            </a:avLst>
          </a:prstGeom>
          <a:solidFill>
            <a:srgbClr val="FF00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CANVAS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33EE08-E869-C64E-9853-0EA6BE3133B5}"/>
              </a:ext>
            </a:extLst>
          </p:cNvPr>
          <p:cNvSpPr/>
          <p:nvPr/>
        </p:nvSpPr>
        <p:spPr bwMode="auto">
          <a:xfrm>
            <a:off x="2477556" y="1844085"/>
            <a:ext cx="6655636" cy="305849"/>
          </a:xfrm>
          <a:prstGeom prst="roundRect">
            <a:avLst>
              <a:gd name="adj" fmla="val 5766"/>
            </a:avLst>
          </a:prstGeom>
          <a:solidFill>
            <a:srgbClr val="1300F4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TOOLBAR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17AD704-E961-F64E-AF14-CC6A2B3D5A0D}"/>
              </a:ext>
            </a:extLst>
          </p:cNvPr>
          <p:cNvSpPr/>
          <p:nvPr/>
        </p:nvSpPr>
        <p:spPr bwMode="auto">
          <a:xfrm flipH="1">
            <a:off x="8194144" y="2182886"/>
            <a:ext cx="939047" cy="3694040"/>
          </a:xfrm>
          <a:prstGeom prst="roundRect">
            <a:avLst>
              <a:gd name="adj" fmla="val 5766"/>
            </a:avLst>
          </a:prstGeom>
          <a:solidFill>
            <a:srgbClr val="00EF00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131F19"/>
                </a:solidFill>
              </a:rPr>
              <a:t>BLOCK TREE PANEL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BC011E3-9EA1-5B4F-A9BC-8E871E8433BA}"/>
              </a:ext>
            </a:extLst>
          </p:cNvPr>
          <p:cNvSpPr/>
          <p:nvPr/>
        </p:nvSpPr>
        <p:spPr bwMode="auto">
          <a:xfrm>
            <a:off x="2516338" y="5131473"/>
            <a:ext cx="5639028" cy="745453"/>
          </a:xfrm>
          <a:prstGeom prst="roundRect">
            <a:avLst>
              <a:gd name="adj" fmla="val 5766"/>
            </a:avLst>
          </a:prstGeom>
          <a:solidFill>
            <a:srgbClr val="00EFE9">
              <a:alpha val="20000"/>
            </a:srgb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rgbClr val="131F19"/>
                </a:solidFill>
              </a:rPr>
              <a:t>DEBUG-AREA</a:t>
            </a:r>
            <a:endParaRPr kumimoji="0" lang="en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5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GRC: Flowgraph basics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Basic concept #1: Data flows from source to sink</a:t>
            </a: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346274-8970-EB4C-94A4-4F68FFCA8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9512" y="2369065"/>
            <a:ext cx="7032196" cy="1399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E1865-99B6-054C-A1E7-4450226255C5}"/>
              </a:ext>
            </a:extLst>
          </p:cNvPr>
          <p:cNvSpPr txBox="1"/>
          <p:nvPr/>
        </p:nvSpPr>
        <p:spPr>
          <a:xfrm>
            <a:off x="4306953" y="3968997"/>
            <a:ext cx="3405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</a:t>
            </a:r>
            <a:r>
              <a:rPr lang="en-DE" dirty="0"/>
              <a:t>rocessing takes place here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82D4CC1D-7CB0-5C45-8FC3-12A7C8DE522E}"/>
              </a:ext>
            </a:extLst>
          </p:cNvPr>
          <p:cNvSpPr/>
          <p:nvPr/>
        </p:nvSpPr>
        <p:spPr bwMode="auto">
          <a:xfrm>
            <a:off x="5659395" y="3364258"/>
            <a:ext cx="436605" cy="548376"/>
          </a:xfrm>
          <a:prstGeom prst="up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995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GRC: </a:t>
            </a:r>
            <a:r>
              <a:rPr lang="en-US" dirty="0"/>
              <a:t>Running the graph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Basic concept #2: There are several data types, that are not directly compatible with each other</a:t>
            </a: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4E43E7-289C-0D4F-944D-A32E2D1531BE}"/>
              </a:ext>
            </a:extLst>
          </p:cNvPr>
          <p:cNvSpPr/>
          <p:nvPr/>
        </p:nvSpPr>
        <p:spPr>
          <a:xfrm>
            <a:off x="1956446" y="7374225"/>
            <a:ext cx="4339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http://blog.sdr.hu/grblocks/types.html</a:t>
            </a:r>
          </a:p>
        </p:txBody>
      </p:sp>
      <p:pic>
        <p:nvPicPr>
          <p:cNvPr id="1026" name="Picture 2" descr="Port types">
            <a:extLst>
              <a:ext uri="{FF2B5EF4-FFF2-40B4-BE49-F238E27FC236}">
                <a16:creationId xmlns:a16="http://schemas.microsoft.com/office/drawing/2014/main" id="{D9B6F67E-1408-AD47-BADC-99FEFBE6D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741" y="1353002"/>
            <a:ext cx="3497917" cy="36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ame type ports can be connected">
            <a:extLst>
              <a:ext uri="{FF2B5EF4-FFF2-40B4-BE49-F238E27FC236}">
                <a16:creationId xmlns:a16="http://schemas.microsoft.com/office/drawing/2014/main" id="{C703327F-6C88-B849-85A7-183A974DB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183" y="1341905"/>
            <a:ext cx="2868418" cy="177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2AF6532-2044-FD46-9AF0-F0E225281655}"/>
              </a:ext>
            </a:extLst>
          </p:cNvPr>
          <p:cNvGrpSpPr/>
          <p:nvPr/>
        </p:nvGrpSpPr>
        <p:grpSpPr>
          <a:xfrm>
            <a:off x="6631183" y="3317986"/>
            <a:ext cx="4038638" cy="1879694"/>
            <a:chOff x="6717123" y="3705934"/>
            <a:chExt cx="4861525" cy="22626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1AA9300-6D38-E246-AE1E-07C3B2833B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034" t="29949" r="32735" b="27384"/>
            <a:stretch/>
          </p:blipFill>
          <p:spPr>
            <a:xfrm>
              <a:off x="6717123" y="3764488"/>
              <a:ext cx="2416071" cy="220413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69402C3-45B6-8949-ACB8-C371BEFE4802}"/>
                </a:ext>
              </a:extLst>
            </p:cNvPr>
            <p:cNvSpPr txBox="1"/>
            <p:nvPr/>
          </p:nvSpPr>
          <p:spPr>
            <a:xfrm>
              <a:off x="9150564" y="3705934"/>
              <a:ext cx="2428084" cy="2111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DE" sz="1800" dirty="0"/>
                <a:t>This information can be displayed via the </a:t>
              </a:r>
              <a:r>
                <a:rPr lang="en-DE" sz="1800" i="1" dirty="0"/>
                <a:t>Help</a:t>
              </a:r>
              <a:r>
                <a:rPr lang="en-DE" sz="1800" dirty="0"/>
                <a:t>-section in GRC by clicking on Types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384642F-FFF0-114E-8092-3B87C8915CA0}"/>
              </a:ext>
            </a:extLst>
          </p:cNvPr>
          <p:cNvSpPr txBox="1"/>
          <p:nvPr/>
        </p:nvSpPr>
        <p:spPr>
          <a:xfrm>
            <a:off x="572274" y="5572924"/>
            <a:ext cx="10013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You can change the data type from within the block-settings or by using the arrow-keys</a:t>
            </a:r>
          </a:p>
        </p:txBody>
      </p:sp>
    </p:spTree>
    <p:extLst>
      <p:ext uri="{BB962C8B-B14F-4D97-AF65-F5344CB8AC3E}">
        <p14:creationId xmlns:p14="http://schemas.microsoft.com/office/powerpoint/2010/main" val="310533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0F9FA6-7092-EE4E-9BF7-93AEF85073E2}"/>
              </a:ext>
            </a:extLst>
          </p:cNvPr>
          <p:cNvSpPr/>
          <p:nvPr/>
        </p:nvSpPr>
        <p:spPr bwMode="auto">
          <a:xfrm>
            <a:off x="-272955" y="-136478"/>
            <a:ext cx="13033612" cy="724696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441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F1A91-D1F3-4DD5-8902-CA3978A3C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3190A0-AA73-4391-8343-F199BBE1F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55E6DF-A173-474A-8CC1-A548784D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3: Our first flow graph</a:t>
            </a:r>
          </a:p>
        </p:txBody>
      </p:sp>
    </p:spTree>
    <p:extLst>
      <p:ext uri="{BB962C8B-B14F-4D97-AF65-F5344CB8AC3E}">
        <p14:creationId xmlns:p14="http://schemas.microsoft.com/office/powerpoint/2010/main" val="3285765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GRC: </a:t>
            </a:r>
            <a:r>
              <a:rPr lang="en-US" dirty="0"/>
              <a:t>Initial settings and Graph types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The first step when creating our first flowgraph is to assign an </a:t>
            </a:r>
            <a:r>
              <a:rPr lang="en-US" i="1" dirty="0">
                <a:solidFill>
                  <a:srgbClr val="131F19"/>
                </a:solidFill>
                <a:latin typeface="+mn-lt"/>
              </a:rPr>
              <a:t>ID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/</a:t>
            </a:r>
            <a:r>
              <a:rPr lang="en-US" i="1" dirty="0">
                <a:solidFill>
                  <a:srgbClr val="131F19"/>
                </a:solidFill>
                <a:latin typeface="+mn-lt"/>
              </a:rPr>
              <a:t>Title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 and check for </a:t>
            </a:r>
            <a:r>
              <a:rPr lang="en-US" i="1" dirty="0">
                <a:solidFill>
                  <a:srgbClr val="131F19"/>
                </a:solidFill>
                <a:latin typeface="+mn-lt"/>
              </a:rPr>
              <a:t>Output Language 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and </a:t>
            </a:r>
            <a:r>
              <a:rPr lang="en-US" i="1" dirty="0">
                <a:solidFill>
                  <a:srgbClr val="131F19"/>
                </a:solidFill>
                <a:latin typeface="+mn-lt"/>
              </a:rPr>
              <a:t>Generation Options 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by double clicking on the </a:t>
            </a:r>
            <a:r>
              <a:rPr lang="en-US" i="1" dirty="0">
                <a:solidFill>
                  <a:srgbClr val="131F19"/>
                </a:solidFill>
                <a:latin typeface="+mn-lt"/>
              </a:rPr>
              <a:t>Options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-block</a:t>
            </a:r>
          </a:p>
          <a:p>
            <a:pPr lvl="1"/>
            <a:r>
              <a:rPr lang="en-US" dirty="0">
                <a:solidFill>
                  <a:srgbClr val="131F19"/>
                </a:solidFill>
                <a:latin typeface="+mn-lt"/>
              </a:rPr>
              <a:t>We will go into further detail on our options here in later slides, for now the settings depicted below are enough</a:t>
            </a:r>
            <a:br>
              <a:rPr lang="en-US" dirty="0">
                <a:solidFill>
                  <a:srgbClr val="131F19"/>
                </a:solidFill>
                <a:latin typeface="+mn-lt"/>
              </a:rPr>
            </a:br>
            <a:endParaRPr lang="en-US" dirty="0">
              <a:solidFill>
                <a:srgbClr val="131F19"/>
              </a:solidFill>
              <a:latin typeface="+mn-lt"/>
            </a:endParaRP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Flow graphs are composed of different blocks (basic block ship with GRC, with more available online as OOT-modules)</a:t>
            </a: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E2335-8FE3-C149-96FF-79C5BCB8D5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07" t="857" r="1913" b="2220"/>
          <a:stretch/>
        </p:blipFill>
        <p:spPr>
          <a:xfrm>
            <a:off x="831678" y="2998779"/>
            <a:ext cx="3040926" cy="275971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A8967B1-AF8B-8C46-8A84-13E6A8637D3F}"/>
              </a:ext>
            </a:extLst>
          </p:cNvPr>
          <p:cNvGrpSpPr/>
          <p:nvPr/>
        </p:nvGrpSpPr>
        <p:grpSpPr>
          <a:xfrm>
            <a:off x="4779033" y="2576033"/>
            <a:ext cx="5633131" cy="3605206"/>
            <a:chOff x="3886199" y="2341991"/>
            <a:chExt cx="5956622" cy="38122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0B9A722-0ECC-4649-BB18-02B84345E0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30" t="2750"/>
            <a:stretch/>
          </p:blipFill>
          <p:spPr>
            <a:xfrm>
              <a:off x="3886199" y="2341991"/>
              <a:ext cx="5956622" cy="38122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2F125D-6AE0-A946-B30B-11B73AB7F7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697" t="67517" r="20538" b="13905"/>
            <a:stretch/>
          </p:blipFill>
          <p:spPr>
            <a:xfrm>
              <a:off x="4048456" y="3669374"/>
              <a:ext cx="4563908" cy="1157474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0099CD22-0166-3145-8B78-4BE87E972BC5}"/>
              </a:ext>
            </a:extLst>
          </p:cNvPr>
          <p:cNvSpPr/>
          <p:nvPr/>
        </p:nvSpPr>
        <p:spPr bwMode="auto">
          <a:xfrm rot="20075857">
            <a:off x="3863848" y="2932916"/>
            <a:ext cx="931607" cy="1509436"/>
          </a:xfrm>
          <a:prstGeom prst="righ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553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188640"/>
            <a:ext cx="9311796" cy="648742"/>
          </a:xfrm>
        </p:spPr>
        <p:txBody>
          <a:bodyPr/>
          <a:lstStyle/>
          <a:p>
            <a:r>
              <a:rPr lang="en-US" sz="2400" dirty="0"/>
              <a:t>Using GRC: Our very first flowgraph</a:t>
            </a:r>
            <a:endParaRPr lang="en-US" sz="2700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25" y="981074"/>
            <a:ext cx="11682292" cy="434797"/>
          </a:xfrm>
        </p:spPr>
        <p:txBody>
          <a:bodyPr/>
          <a:lstStyle/>
          <a:p>
            <a:pPr marL="0" indent="0">
              <a:buNone/>
            </a:pPr>
            <a:r>
              <a:rPr lang="de-DE" dirty="0">
                <a:latin typeface="+mn-lt"/>
              </a:rPr>
              <a:t>Basic </a:t>
            </a:r>
            <a:r>
              <a:rPr lang="de-DE" dirty="0" err="1">
                <a:latin typeface="+mn-lt"/>
              </a:rPr>
              <a:t>flowgraph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from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singal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to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source</a:t>
            </a: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3AFB4F-8508-F240-984A-53E7FE4C3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723" y="1415871"/>
            <a:ext cx="6831753" cy="4680128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0019C4-81DD-4E47-AC17-AC7EF68D52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948255"/>
              </p:ext>
            </p:extLst>
          </p:nvPr>
        </p:nvGraphicFramePr>
        <p:xfrm>
          <a:off x="8083158" y="2878271"/>
          <a:ext cx="3612838" cy="3204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4694">
                  <a:extLst>
                    <a:ext uri="{9D8B030D-6E8A-4147-A177-3AD203B41FA5}">
                      <a16:colId xmlns:a16="http://schemas.microsoft.com/office/drawing/2014/main" val="1738183569"/>
                    </a:ext>
                  </a:extLst>
                </a:gridCol>
                <a:gridCol w="2078144">
                  <a:extLst>
                    <a:ext uri="{9D8B030D-6E8A-4147-A177-3AD203B41FA5}">
                      <a16:colId xmlns:a16="http://schemas.microsoft.com/office/drawing/2014/main" val="3789825887"/>
                    </a:ext>
                  </a:extLst>
                </a:gridCol>
              </a:tblGrid>
              <a:tr h="392499">
                <a:tc>
                  <a:txBody>
                    <a:bodyPr/>
                    <a:lstStyle/>
                    <a:p>
                      <a:r>
                        <a:rPr lang="de-DE" sz="1400" kern="0" dirty="0">
                          <a:latin typeface="+mn-lt"/>
                        </a:rPr>
                        <a:t>Shortcut</a:t>
                      </a:r>
                      <a:endParaRPr lang="en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388025"/>
                  </a:ext>
                </a:extLst>
              </a:tr>
              <a:tr h="392499">
                <a:tc>
                  <a:txBody>
                    <a:bodyPr/>
                    <a:lstStyle/>
                    <a:p>
                      <a:r>
                        <a:rPr lang="en-DE" sz="1200" dirty="0"/>
                        <a:t>Mousewheel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Zoom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0852"/>
                  </a:ext>
                </a:extLst>
              </a:tr>
              <a:tr h="392499">
                <a:tc>
                  <a:txBody>
                    <a:bodyPr/>
                    <a:lstStyle/>
                    <a:p>
                      <a:r>
                        <a:rPr lang="en-DE" sz="1200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(Toogle) Disable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960141"/>
                  </a:ext>
                </a:extLst>
              </a:tr>
              <a:tr h="392499">
                <a:tc>
                  <a:txBody>
                    <a:bodyPr/>
                    <a:lstStyle/>
                    <a:p>
                      <a:r>
                        <a:rPr lang="en-DE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(Toggle) Bypass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298356"/>
                  </a:ext>
                </a:extLst>
              </a:tr>
              <a:tr h="402503">
                <a:tc>
                  <a:txBody>
                    <a:bodyPr/>
                    <a:lstStyle/>
                    <a:p>
                      <a:r>
                        <a:rPr lang="en-DE" sz="1200" dirty="0"/>
                        <a:t>CTRL+D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Toogle visability of disabled Blocks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70735"/>
                  </a:ext>
                </a:extLst>
              </a:tr>
              <a:tr h="392499">
                <a:tc>
                  <a:txBody>
                    <a:bodyPr/>
                    <a:lstStyle/>
                    <a:p>
                      <a:r>
                        <a:rPr lang="en-DE" sz="1200" dirty="0"/>
                        <a:t>Arrowkey Left-Right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Rotate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07785"/>
                  </a:ext>
                </a:extLst>
              </a:tr>
              <a:tr h="392499">
                <a:tc>
                  <a:txBody>
                    <a:bodyPr/>
                    <a:lstStyle/>
                    <a:p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962776"/>
                  </a:ext>
                </a:extLst>
              </a:tr>
              <a:tr h="392499">
                <a:tc>
                  <a:txBody>
                    <a:bodyPr/>
                    <a:lstStyle/>
                    <a:p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922483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8A0EBFD-85D1-4C49-9DD1-1AF58BC8EE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134"/>
          <a:stretch/>
        </p:blipFill>
        <p:spPr>
          <a:xfrm>
            <a:off x="8085297" y="1676002"/>
            <a:ext cx="3610699" cy="320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60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GRC: </a:t>
            </a:r>
            <a:r>
              <a:rPr lang="en-US" dirty="0"/>
              <a:t>Building and running a graph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30C0E5-5BAF-0049-81FA-CD37920B6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7766" y="1486921"/>
            <a:ext cx="3567831" cy="239114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26627A20-CB09-5F49-9933-8B20DB451246}"/>
              </a:ext>
            </a:extLst>
          </p:cNvPr>
          <p:cNvGrpSpPr/>
          <p:nvPr/>
        </p:nvGrpSpPr>
        <p:grpSpPr>
          <a:xfrm>
            <a:off x="230884" y="1540591"/>
            <a:ext cx="3534179" cy="3126026"/>
            <a:chOff x="332163" y="2573088"/>
            <a:chExt cx="3508041" cy="310290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B7A41EB-0D95-BD42-A8EB-DBFB3D630A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30" t="2750"/>
            <a:stretch/>
          </p:blipFill>
          <p:spPr>
            <a:xfrm>
              <a:off x="332163" y="2573088"/>
              <a:ext cx="3508041" cy="23250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4FE174D-E583-894D-9C57-2B31648C459D}"/>
                </a:ext>
              </a:extLst>
            </p:cNvPr>
            <p:cNvGrpSpPr/>
            <p:nvPr/>
          </p:nvGrpSpPr>
          <p:grpSpPr>
            <a:xfrm>
              <a:off x="1393285" y="4347081"/>
              <a:ext cx="1314099" cy="1328913"/>
              <a:chOff x="1005578" y="4581256"/>
              <a:chExt cx="1314099" cy="132891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192DB37-3D80-B44C-B785-830FFDC99D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8194" b="14566"/>
              <a:stretch/>
            </p:blipFill>
            <p:spPr>
              <a:xfrm>
                <a:off x="1779989" y="4581256"/>
                <a:ext cx="539688" cy="93691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14CD20BB-41C8-6F49-A691-B0A53262BB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7258" b="83468" l="12632" r="81053">
                            <a14:foregroundMark x1="44737" y1="33871" x2="44737" y2="14113"/>
                            <a14:foregroundMark x1="18947" y1="51613" x2="73158" y2="51613"/>
                            <a14:foregroundMark x1="16842" y1="62097" x2="76316" y2="64516"/>
                            <a14:foregroundMark x1="34737" y1="82661" x2="51579" y2="83468"/>
                            <a14:foregroundMark x1="39474" y1="78226" x2="55263" y2="79435"/>
                            <a14:foregroundMark x1="49474" y1="81855" x2="59474" y2="76613"/>
                            <a14:foregroundMark x1="51579" y1="80242" x2="59474" y2="75000"/>
                            <a14:foregroundMark x1="12632" y1="65323" x2="78421" y2="66532"/>
                            <a14:foregroundMark x1="78421" y1="51613" x2="17895" y2="52419"/>
                            <a14:foregroundMark x1="47368" y1="37903" x2="47368" y2="17339"/>
                            <a14:foregroundMark x1="54211" y1="31855" x2="54211" y2="24194"/>
                            <a14:foregroundMark x1="41579" y1="18952" x2="34737" y2="15726"/>
                            <a14:foregroundMark x1="30526" y1="15726" x2="68421" y2="7258"/>
                            <a14:foregroundMark x1="60526" y1="41532" x2="63158" y2="35484"/>
                          </a14:backgroundRemoval>
                        </a14:imgEffect>
                      </a14:imgLayer>
                    </a14:imgProps>
                  </a:ext>
                </a:extLst>
              </a:blip>
              <a:srcRect l="16958" r="11369" b="13983"/>
              <a:stretch/>
            </p:blipFill>
            <p:spPr>
              <a:xfrm>
                <a:off x="1496734" y="4731570"/>
                <a:ext cx="687145" cy="1178599"/>
              </a:xfrm>
              <a:prstGeom prst="rect">
                <a:avLst/>
              </a:prstGeom>
            </p:spPr>
          </p:pic>
          <p:sp>
            <p:nvSpPr>
              <p:cNvPr id="19" name="Equals 18">
                <a:extLst>
                  <a:ext uri="{FF2B5EF4-FFF2-40B4-BE49-F238E27FC236}">
                    <a16:creationId xmlns:a16="http://schemas.microsoft.com/office/drawing/2014/main" id="{B3D24E9D-4C3F-B94B-89C8-BF9E09B0B5CE}"/>
                  </a:ext>
                </a:extLst>
              </p:cNvPr>
              <p:cNvSpPr/>
              <p:nvPr/>
            </p:nvSpPr>
            <p:spPr bwMode="auto">
              <a:xfrm>
                <a:off x="1005578" y="5063975"/>
                <a:ext cx="506896" cy="329201"/>
              </a:xfrm>
              <a:prstGeom prst="mathEqual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ED3FFD-1AFD-E347-A1D8-D23786339EC8}"/>
              </a:ext>
            </a:extLst>
          </p:cNvPr>
          <p:cNvGrpSpPr/>
          <p:nvPr/>
        </p:nvGrpSpPr>
        <p:grpSpPr>
          <a:xfrm>
            <a:off x="3671439" y="1917764"/>
            <a:ext cx="1513556" cy="1531937"/>
            <a:chOff x="3689579" y="2888826"/>
            <a:chExt cx="1513556" cy="153193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B2189F-6205-7842-ACF5-377590B0E5A6}"/>
                </a:ext>
              </a:extLst>
            </p:cNvPr>
            <p:cNvSpPr txBox="1"/>
            <p:nvPr/>
          </p:nvSpPr>
          <p:spPr>
            <a:xfrm>
              <a:off x="3689579" y="4020653"/>
              <a:ext cx="15135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DE" dirty="0">
                  <a:latin typeface="Arial"/>
                  <a:cs typeface="Arial"/>
                </a:rPr>
                <a:t>“Generate”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917C03B7-10EC-D044-B8FF-2C6EC20AF3FB}"/>
                </a:ext>
              </a:extLst>
            </p:cNvPr>
            <p:cNvSpPr/>
            <p:nvPr/>
          </p:nvSpPr>
          <p:spPr bwMode="auto">
            <a:xfrm rot="16200000">
              <a:off x="4204823" y="3382277"/>
              <a:ext cx="483068" cy="643295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BA72E0-E4A8-114A-9319-87EAE1E016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7303" t="9940" r="49614" b="85415"/>
            <a:stretch/>
          </p:blipFill>
          <p:spPr>
            <a:xfrm>
              <a:off x="4190110" y="2888826"/>
              <a:ext cx="512494" cy="506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8EFDF84-948F-3A42-8E73-E9FC4D7BF188}"/>
              </a:ext>
            </a:extLst>
          </p:cNvPr>
          <p:cNvGrpSpPr/>
          <p:nvPr/>
        </p:nvGrpSpPr>
        <p:grpSpPr>
          <a:xfrm>
            <a:off x="7323524" y="1896315"/>
            <a:ext cx="971905" cy="1574835"/>
            <a:chOff x="7341664" y="2922560"/>
            <a:chExt cx="971905" cy="1574835"/>
          </a:xfrm>
        </p:grpSpPr>
        <p:sp>
          <p:nvSpPr>
            <p:cNvPr id="21" name="Down Arrow 20">
              <a:extLst>
                <a:ext uri="{FF2B5EF4-FFF2-40B4-BE49-F238E27FC236}">
                  <a16:creationId xmlns:a16="http://schemas.microsoft.com/office/drawing/2014/main" id="{636EAE01-6787-0343-AE13-2439A05E617D}"/>
                </a:ext>
              </a:extLst>
            </p:cNvPr>
            <p:cNvSpPr/>
            <p:nvPr/>
          </p:nvSpPr>
          <p:spPr bwMode="auto">
            <a:xfrm rot="16200000">
              <a:off x="7586082" y="3403046"/>
              <a:ext cx="483068" cy="643295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18B7C3E-7F34-3E41-9C12-FDD8CD8F6D87}"/>
                </a:ext>
              </a:extLst>
            </p:cNvPr>
            <p:cNvSpPr txBox="1"/>
            <p:nvPr/>
          </p:nvSpPr>
          <p:spPr>
            <a:xfrm>
              <a:off x="7341664" y="4097285"/>
              <a:ext cx="97190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“Run”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DBCBC49-0ECB-D344-8930-7A8BDF9625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9974" t="9746" r="46943" b="85609"/>
            <a:stretch/>
          </p:blipFill>
          <p:spPr>
            <a:xfrm>
              <a:off x="7571369" y="2922560"/>
              <a:ext cx="512494" cy="506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894FBF1-65D1-2940-B5E6-DCD2B537EF65}"/>
              </a:ext>
            </a:extLst>
          </p:cNvPr>
          <p:cNvGrpSpPr/>
          <p:nvPr/>
        </p:nvGrpSpPr>
        <p:grpSpPr>
          <a:xfrm>
            <a:off x="4762835" y="2106319"/>
            <a:ext cx="2529444" cy="981588"/>
            <a:chOff x="4780975" y="3032747"/>
            <a:chExt cx="2743200" cy="10645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E882E1-BE79-8F48-B87D-440601E7B74B}"/>
                </a:ext>
              </a:extLst>
            </p:cNvPr>
            <p:cNvSpPr txBox="1"/>
            <p:nvPr/>
          </p:nvSpPr>
          <p:spPr>
            <a:xfrm>
              <a:off x="4780975" y="3032747"/>
              <a:ext cx="2743200" cy="36716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600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rPr>
                <a:t>basic_signal_fg.py</a:t>
              </a:r>
            </a:p>
          </p:txBody>
        </p:sp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8A443A65-2DED-EA47-B3D1-0A05932C65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8645" y="3498568"/>
              <a:ext cx="500877" cy="52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38704353-2056-2042-BF19-5030A2F1F7E4}"/>
                </a:ext>
              </a:extLst>
            </p:cNvPr>
            <p:cNvSpPr/>
            <p:nvPr/>
          </p:nvSpPr>
          <p:spPr bwMode="auto">
            <a:xfrm>
              <a:off x="4780975" y="3032748"/>
              <a:ext cx="2724993" cy="1064538"/>
            </a:xfrm>
            <a:prstGeom prst="roundRect">
              <a:avLst>
                <a:gd name="adj" fmla="val 5463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F200375-431A-8F4C-BFD4-66F8ABF33332}"/>
              </a:ext>
            </a:extLst>
          </p:cNvPr>
          <p:cNvGrpSpPr/>
          <p:nvPr/>
        </p:nvGrpSpPr>
        <p:grpSpPr>
          <a:xfrm>
            <a:off x="11080410" y="4666616"/>
            <a:ext cx="939187" cy="567713"/>
            <a:chOff x="9779611" y="5437060"/>
            <a:chExt cx="1884270" cy="113899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677D354-13C3-E343-ADEC-8CDD9ACF3C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538" t="9883" r="44379" b="85472"/>
            <a:stretch/>
          </p:blipFill>
          <p:spPr>
            <a:xfrm>
              <a:off x="10768082" y="5437063"/>
              <a:ext cx="512494" cy="5064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4DAB405-865A-EA4A-9036-AE21ABD0B980}"/>
                </a:ext>
              </a:extLst>
            </p:cNvPr>
            <p:cNvGrpSpPr/>
            <p:nvPr/>
          </p:nvGrpSpPr>
          <p:grpSpPr>
            <a:xfrm>
              <a:off x="9779611" y="5437060"/>
              <a:ext cx="1884270" cy="1138991"/>
              <a:chOff x="7341662" y="3483157"/>
              <a:chExt cx="1884270" cy="1138991"/>
            </a:xfrm>
          </p:grpSpPr>
          <p:sp>
            <p:nvSpPr>
              <p:cNvPr id="40" name="Down Arrow 39">
                <a:extLst>
                  <a:ext uri="{FF2B5EF4-FFF2-40B4-BE49-F238E27FC236}">
                    <a16:creationId xmlns:a16="http://schemas.microsoft.com/office/drawing/2014/main" id="{8A0951E8-BC19-9E48-A063-2BC995264113}"/>
                  </a:ext>
                </a:extLst>
              </p:cNvPr>
              <p:cNvSpPr/>
              <p:nvPr/>
            </p:nvSpPr>
            <p:spPr bwMode="auto">
              <a:xfrm rot="16200000">
                <a:off x="7586083" y="3403885"/>
                <a:ext cx="483068" cy="641612"/>
              </a:xfrm>
              <a:prstGeom prst="down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6B5BBF2-1FA5-AC45-B4D9-D603BA5D6289}"/>
                  </a:ext>
                </a:extLst>
              </p:cNvPr>
              <p:cNvSpPr txBox="1"/>
              <p:nvPr/>
            </p:nvSpPr>
            <p:spPr>
              <a:xfrm>
                <a:off x="7341662" y="4097285"/>
                <a:ext cx="1884270" cy="52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 sz="1100" dirty="0"/>
                  <a:t>“Terminate”</a:t>
                </a:r>
              </a:p>
            </p:txBody>
          </p: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6504251A-1968-7646-AAE5-A5FE1364F059}"/>
              </a:ext>
            </a:extLst>
          </p:cNvPr>
          <p:cNvSpPr/>
          <p:nvPr/>
        </p:nvSpPr>
        <p:spPr>
          <a:xfrm>
            <a:off x="3460263" y="4743540"/>
            <a:ext cx="623563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u="sng" dirty="0">
                <a:latin typeface="Arial"/>
                <a:cs typeface="Arial"/>
              </a:rPr>
              <a:t>A three-step process</a:t>
            </a:r>
          </a:p>
          <a:p>
            <a:pPr marL="342900" indent="-342900" algn="l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Creation of a flow-graph in </a:t>
            </a:r>
            <a:r>
              <a:rPr lang="en-US" sz="1600" dirty="0" err="1">
                <a:latin typeface="Arial"/>
                <a:cs typeface="Arial"/>
              </a:rPr>
              <a:t>Gnuradio</a:t>
            </a:r>
            <a:r>
              <a:rPr lang="en-US" sz="1600" dirty="0">
                <a:latin typeface="Arial"/>
                <a:cs typeface="Arial"/>
              </a:rPr>
              <a:t>-Companion</a:t>
            </a:r>
            <a:endParaRPr lang="en-GB" sz="1600" dirty="0"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(Python) Code generation</a:t>
            </a:r>
            <a:endParaRPr lang="en-US" sz="1600" dirty="0"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sz="1600" dirty="0">
                <a:latin typeface="Arial"/>
                <a:cs typeface="Arial"/>
              </a:rPr>
              <a:t>Running the graph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953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188640"/>
            <a:ext cx="9311796" cy="648742"/>
          </a:xfrm>
        </p:spPr>
        <p:txBody>
          <a:bodyPr/>
          <a:lstStyle/>
          <a:p>
            <a:r>
              <a:rPr lang="en-US" sz="2700" noProof="0" dirty="0"/>
              <a:t>Using GRC: Running graphs from Terminal -&gt; adding parameters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25" y="981075"/>
            <a:ext cx="11682292" cy="602556"/>
          </a:xfrm>
        </p:spPr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Throttle-blocks and why we actually need them</a:t>
            </a:r>
          </a:p>
          <a:p>
            <a:pPr marL="0" indent="0">
              <a:buNone/>
            </a:pPr>
            <a:endParaRPr lang="en-US" dirty="0">
              <a:solidFill>
                <a:srgbClr val="131F19"/>
              </a:solidFill>
              <a:latin typeface="+mn-lt"/>
            </a:endParaRP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A717FC-D8C7-7046-AC55-BDDA61CB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513" y="1364021"/>
            <a:ext cx="5040354" cy="3452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09840-E922-7E49-BDD1-F656E0EE89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3001"/>
          <a:stretch/>
        </p:blipFill>
        <p:spPr>
          <a:xfrm>
            <a:off x="581513" y="3140627"/>
            <a:ext cx="5040354" cy="17423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E3112C-0AD2-EE46-A32E-5FFF8ACA3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6934" y="1343040"/>
            <a:ext cx="5040354" cy="3452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6DDC04-A4EF-424C-A523-3B97EBAC455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2730"/>
          <a:stretch/>
        </p:blipFill>
        <p:spPr>
          <a:xfrm>
            <a:off x="6366933" y="3129608"/>
            <a:ext cx="5040355" cy="1685012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D3F06A03-FBE4-0D45-ACA8-A7D5B5D2DEFA}"/>
              </a:ext>
            </a:extLst>
          </p:cNvPr>
          <p:cNvSpPr txBox="1">
            <a:spLocks/>
          </p:cNvSpPr>
          <p:nvPr/>
        </p:nvSpPr>
        <p:spPr bwMode="auto">
          <a:xfrm>
            <a:off x="355445" y="4949204"/>
            <a:ext cx="11682292" cy="143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6153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621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81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438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rgbClr val="131F19"/>
                </a:solidFill>
              </a:rPr>
              <a:t>Graphs via Terminal</a:t>
            </a:r>
          </a:p>
          <a:p>
            <a:r>
              <a:rPr lang="en-US" kern="0" dirty="0">
                <a:solidFill>
                  <a:srgbClr val="131F19"/>
                </a:solidFill>
              </a:rPr>
              <a:t>Interacting with them from Terminal-&gt; </a:t>
            </a:r>
            <a:r>
              <a:rPr lang="en-US" sz="1200" kern="0" dirty="0">
                <a:solidFill>
                  <a:srgbClr val="131F1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python3 </a:t>
            </a:r>
            <a:r>
              <a:rPr lang="en-US" sz="1200" kern="0" dirty="0" err="1">
                <a:solidFill>
                  <a:srgbClr val="131F1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your_graph.py</a:t>
            </a:r>
            <a:r>
              <a:rPr lang="en-US" sz="1200" kern="0" dirty="0">
                <a:solidFill>
                  <a:srgbClr val="131F1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-[</a:t>
            </a:r>
            <a:r>
              <a:rPr lang="en-GB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short_id</a:t>
            </a:r>
            <a:r>
              <a:rPr lang="en-GB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 --[id] [value]</a:t>
            </a:r>
            <a:endParaRPr lang="en-US" sz="1200" kern="0" dirty="0">
              <a:solidFill>
                <a:srgbClr val="131F19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1"/>
            <a:r>
              <a:rPr lang="en-US" kern="0" dirty="0">
                <a:solidFill>
                  <a:srgbClr val="131F19"/>
                </a:solidFill>
              </a:rPr>
              <a:t>Refer to </a:t>
            </a:r>
            <a:r>
              <a:rPr lang="en-US" kern="0" dirty="0">
                <a:solidFill>
                  <a:srgbClr val="131F19"/>
                </a:solidFill>
                <a:hlinkClick r:id="rId9"/>
              </a:rPr>
              <a:t>this</a:t>
            </a:r>
            <a:r>
              <a:rPr lang="en-US" kern="0" dirty="0">
                <a:solidFill>
                  <a:srgbClr val="131F19"/>
                </a:solidFill>
              </a:rPr>
              <a:t> wiki-page for more details</a:t>
            </a:r>
          </a:p>
          <a:p>
            <a:endParaRPr lang="en-US" kern="0" dirty="0">
              <a:solidFill>
                <a:srgbClr val="131F19"/>
              </a:solidFill>
              <a:latin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kern="0" dirty="0">
              <a:solidFill>
                <a:srgbClr val="131F19"/>
              </a:solidFill>
              <a:latin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573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2855999" y="1871252"/>
            <a:ext cx="6480001" cy="2132012"/>
          </a:xfrm>
        </p:spPr>
        <p:txBody>
          <a:bodyPr/>
          <a:lstStyle/>
          <a:p>
            <a:r>
              <a:rPr lang="en-US" b="1" i="1" noProof="0" dirty="0"/>
              <a:t>Getting started with </a:t>
            </a:r>
            <a:r>
              <a:rPr lang="en-US" b="1" i="1" noProof="0" dirty="0" err="1"/>
              <a:t>GNUradio</a:t>
            </a:r>
            <a:r>
              <a:rPr lang="en-US" b="1" i="1" noProof="0" dirty="0"/>
              <a:t> </a:t>
            </a:r>
            <a:endParaRPr lang="en-US" noProof="0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Workshop</a:t>
            </a:r>
            <a:r>
              <a:rPr lang="en-US" noProof="0" dirty="0"/>
              <a:t>, 22.09.2021</a:t>
            </a:r>
          </a:p>
        </p:txBody>
      </p:sp>
    </p:spTree>
    <p:extLst>
      <p:ext uri="{BB962C8B-B14F-4D97-AF65-F5344CB8AC3E}">
        <p14:creationId xmlns:p14="http://schemas.microsoft.com/office/powerpoint/2010/main" val="967591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GRC: </a:t>
            </a:r>
            <a:r>
              <a:rPr lang="en-US" dirty="0"/>
              <a:t>Interacting with Audio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Finding the necessary Blocks </a:t>
            </a: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Putting them together</a:t>
            </a: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7D04B8-8F64-C149-AFD8-341CF6633D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491" y="2136817"/>
            <a:ext cx="5608869" cy="343755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38205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188640"/>
            <a:ext cx="9311796" cy="648742"/>
          </a:xfrm>
        </p:spPr>
        <p:txBody>
          <a:bodyPr/>
          <a:lstStyle/>
          <a:p>
            <a:r>
              <a:rPr lang="en-US" sz="2700" noProof="0" dirty="0"/>
              <a:t>Using GRC: </a:t>
            </a:r>
            <a:r>
              <a:rPr lang="en-US" sz="2700" dirty="0"/>
              <a:t>File-sources, </a:t>
            </a:r>
            <a:r>
              <a:rPr lang="en-US" sz="2700" noProof="0" dirty="0"/>
              <a:t>Selectors and additions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25" y="981075"/>
            <a:ext cx="5832475" cy="1985914"/>
          </a:xfrm>
        </p:spPr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Variables (QT-sliders)</a:t>
            </a: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Selectors / Combining signals</a:t>
            </a: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Adding noise</a:t>
            </a:r>
          </a:p>
          <a:p>
            <a:r>
              <a:rPr lang="en-US" dirty="0">
                <a:solidFill>
                  <a:srgbClr val="131F19"/>
                </a:solidFill>
              </a:rPr>
              <a:t>Using file sources</a:t>
            </a: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7FFEBE-B0DE-1549-A73A-33AF45B067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3187" b="61198"/>
          <a:stretch/>
        </p:blipFill>
        <p:spPr>
          <a:xfrm>
            <a:off x="919638" y="2966989"/>
            <a:ext cx="2532222" cy="26187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CE0217-0C02-CF4D-ACBF-92CAC955ED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873"/>
          <a:stretch/>
        </p:blipFill>
        <p:spPr>
          <a:xfrm>
            <a:off x="5677851" y="1104939"/>
            <a:ext cx="4366035" cy="251270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37851A5-DF37-2D4A-92E4-0612E9A55452}"/>
              </a:ext>
            </a:extLst>
          </p:cNvPr>
          <p:cNvGrpSpPr/>
          <p:nvPr/>
        </p:nvGrpSpPr>
        <p:grpSpPr>
          <a:xfrm>
            <a:off x="6169031" y="4123196"/>
            <a:ext cx="5611615" cy="2283992"/>
            <a:chOff x="6169031" y="4123196"/>
            <a:chExt cx="5611615" cy="2283992"/>
          </a:xfrm>
        </p:grpSpPr>
        <p:sp>
          <p:nvSpPr>
            <p:cNvPr id="11" name="Inhaltsplatzhalter 2">
              <a:extLst>
                <a:ext uri="{FF2B5EF4-FFF2-40B4-BE49-F238E27FC236}">
                  <a16:creationId xmlns:a16="http://schemas.microsoft.com/office/drawing/2014/main" id="{5F92500B-B807-B843-91A7-78C2E37F5DF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169031" y="4123196"/>
              <a:ext cx="5080920" cy="467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742950" indent="-28575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61532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2pPr>
              <a:lvl3pPr marL="11430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3pPr>
              <a:lvl4pPr marL="15621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4pPr>
              <a:lvl5pPr marL="19812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5pPr>
              <a:lvl6pPr marL="24384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8956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3528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100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kern="0" dirty="0">
                  <a:solidFill>
                    <a:srgbClr val="131F19"/>
                  </a:solidFill>
                  <a:latin typeface="+mn-lt"/>
                </a:rPr>
                <a:t>Files can be easily opened using </a:t>
              </a:r>
              <a:r>
                <a:rPr lang="en-US" kern="0" dirty="0" err="1">
                  <a:solidFill>
                    <a:srgbClr val="131F19"/>
                  </a:solidFill>
                  <a:latin typeface="+mn-lt"/>
                </a:rPr>
                <a:t>Numpy</a:t>
              </a:r>
              <a:r>
                <a:rPr lang="en-US" kern="0" dirty="0">
                  <a:solidFill>
                    <a:srgbClr val="131F19"/>
                  </a:solidFill>
                  <a:latin typeface="+mn-lt"/>
                </a:rPr>
                <a:t>*:</a:t>
              </a:r>
              <a:endParaRPr lang="de-DE" kern="0" dirty="0">
                <a:latin typeface="+mn-lt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5F0820-DBF7-AA4E-B4E4-7E4CAD19B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9682" y="4540596"/>
              <a:ext cx="5080920" cy="1605762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12" name="Inhaltsplatzhalter 2">
              <a:extLst>
                <a:ext uri="{FF2B5EF4-FFF2-40B4-BE49-F238E27FC236}">
                  <a16:creationId xmlns:a16="http://schemas.microsoft.com/office/drawing/2014/main" id="{29F8FAAB-5553-904C-A09B-FABFC932FDC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575321" y="6120177"/>
              <a:ext cx="2205325" cy="287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742950" indent="-28575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61532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2pPr>
              <a:lvl3pPr marL="11430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3pPr>
              <a:lvl4pPr marL="15621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4pPr>
              <a:lvl5pPr marL="19812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5pPr>
              <a:lvl6pPr marL="24384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8956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3528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100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None/>
              </a:pPr>
              <a:r>
                <a:rPr lang="en-US" sz="1100" kern="0" dirty="0">
                  <a:solidFill>
                    <a:srgbClr val="131F19"/>
                  </a:solidFill>
                  <a:latin typeface="+mn-lt"/>
                </a:rPr>
                <a:t>*instruction in the official FAQ</a:t>
              </a:r>
              <a:endParaRPr lang="de-DE" sz="1100" kern="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90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0F9FA6-7092-EE4E-9BF7-93AEF85073E2}"/>
              </a:ext>
            </a:extLst>
          </p:cNvPr>
          <p:cNvSpPr/>
          <p:nvPr/>
        </p:nvSpPr>
        <p:spPr bwMode="auto">
          <a:xfrm>
            <a:off x="-272955" y="-136478"/>
            <a:ext cx="13033612" cy="724696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61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F1A91-D1F3-4DD5-8902-CA3978A3C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3190A0-AA73-4391-8343-F199BBE1F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55E6DF-A173-474A-8CC1-A548784D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blocks</a:t>
            </a:r>
          </a:p>
        </p:txBody>
      </p:sp>
    </p:spTree>
    <p:extLst>
      <p:ext uri="{BB962C8B-B14F-4D97-AF65-F5344CB8AC3E}">
        <p14:creationId xmlns:p14="http://schemas.microsoft.com/office/powerpoint/2010/main" val="3489541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188640"/>
            <a:ext cx="9311796" cy="648742"/>
          </a:xfrm>
        </p:spPr>
        <p:txBody>
          <a:bodyPr/>
          <a:lstStyle/>
          <a:p>
            <a:r>
              <a:rPr lang="en-US" sz="2700" noProof="0" dirty="0"/>
              <a:t>Hierarchical Blocks: Creating a hierarchical block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39300" y="2363866"/>
            <a:ext cx="2556700" cy="90578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solidFill>
                  <a:srgbClr val="131F19"/>
                </a:solidFill>
                <a:latin typeface="+mn-lt"/>
              </a:rPr>
              <a:t>Main setting </a:t>
            </a:r>
          </a:p>
          <a:p>
            <a:r>
              <a:rPr lang="en-US" sz="1400" dirty="0">
                <a:solidFill>
                  <a:srgbClr val="131F19"/>
                </a:solidFill>
                <a:latin typeface="+mn-lt"/>
              </a:rPr>
              <a:t>ID/ Title</a:t>
            </a:r>
          </a:p>
          <a:p>
            <a:r>
              <a:rPr lang="en-US" sz="1400" dirty="0">
                <a:solidFill>
                  <a:srgbClr val="131F19"/>
                </a:solidFill>
                <a:latin typeface="+mn-lt"/>
              </a:rPr>
              <a:t>Type</a:t>
            </a:r>
          </a:p>
          <a:p>
            <a:r>
              <a:rPr lang="en-US" sz="1400" dirty="0">
                <a:solidFill>
                  <a:srgbClr val="131F19"/>
                </a:solidFill>
                <a:latin typeface="+mn-lt"/>
              </a:rPr>
              <a:t>Generation Options </a:t>
            </a:r>
          </a:p>
          <a:p>
            <a:pPr marL="0" indent="0">
              <a:buNone/>
            </a:pPr>
            <a:endParaRPr lang="en-US" sz="1600" dirty="0">
              <a:solidFill>
                <a:srgbClr val="131F19"/>
              </a:solidFill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4F74DD-40CD-C348-ABD3-4CD28A9871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28" y="2463944"/>
            <a:ext cx="3116272" cy="2808311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188D527-7636-CA4D-AD9E-F3CA764AA943}"/>
              </a:ext>
            </a:extLst>
          </p:cNvPr>
          <p:cNvGrpSpPr/>
          <p:nvPr/>
        </p:nvGrpSpPr>
        <p:grpSpPr>
          <a:xfrm>
            <a:off x="1248229" y="3051914"/>
            <a:ext cx="10789508" cy="3185397"/>
            <a:chOff x="1248229" y="3051914"/>
            <a:chExt cx="10789508" cy="3185397"/>
          </a:xfrm>
        </p:grpSpPr>
        <p:sp>
          <p:nvSpPr>
            <p:cNvPr id="12" name="Inhaltsplatzhalter 2">
              <a:extLst>
                <a:ext uri="{FF2B5EF4-FFF2-40B4-BE49-F238E27FC236}">
                  <a16:creationId xmlns:a16="http://schemas.microsoft.com/office/drawing/2014/main" id="{B2777B86-0519-F944-9336-26FF7FB5584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248229" y="5588569"/>
              <a:ext cx="10697588" cy="648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defRPr>
              </a:lvl1pPr>
              <a:lvl2pPr marL="742950" indent="-28575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B61532"/>
                </a:buClr>
                <a:buFont typeface="Wingdings" pitchFamily="2" charset="2"/>
                <a:buChar char="§"/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2pPr>
              <a:lvl3pPr marL="11430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3pPr>
              <a:lvl4pPr marL="15621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4pPr>
              <a:lvl5pPr marL="19812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defRPr>
              </a:lvl5pPr>
              <a:lvl6pPr marL="24384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8956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33528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3810000" indent="-228600" algn="l" defTabSz="762000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r>
                <a:rPr lang="en-US" kern="0" dirty="0">
                  <a:solidFill>
                    <a:srgbClr val="131F19"/>
                  </a:solidFill>
                  <a:latin typeface="+mn-lt"/>
                </a:rPr>
                <a:t>Pads (types and other parameters)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E11BBA5-2A33-784A-A7B1-698A5149B9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02" b="15676"/>
            <a:stretch/>
          </p:blipFill>
          <p:spPr>
            <a:xfrm>
              <a:off x="5501034" y="3051914"/>
              <a:ext cx="6536703" cy="2986995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7A74F1D1-460A-264B-9598-2497953E4D0C}"/>
              </a:ext>
            </a:extLst>
          </p:cNvPr>
          <p:cNvSpPr txBox="1">
            <a:spLocks/>
          </p:cNvSpPr>
          <p:nvPr/>
        </p:nvSpPr>
        <p:spPr bwMode="auto">
          <a:xfrm>
            <a:off x="263525" y="981074"/>
            <a:ext cx="11682292" cy="118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6153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621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81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438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rgbClr val="131F19"/>
                </a:solidFill>
                <a:latin typeface="+mn-lt"/>
              </a:rPr>
              <a:t>Hierarchical blocks are compositions of graph interactions in a abstract ”meta-block”</a:t>
            </a:r>
          </a:p>
          <a:p>
            <a:r>
              <a:rPr lang="en-US" kern="0" dirty="0">
                <a:solidFill>
                  <a:srgbClr val="131F19"/>
                </a:solidFill>
                <a:latin typeface="+mn-lt"/>
              </a:rPr>
              <a:t>They make processing easier and flowgraphs much cleaner</a:t>
            </a:r>
          </a:p>
          <a:p>
            <a:r>
              <a:rPr lang="en-US" kern="0" dirty="0">
                <a:solidFill>
                  <a:srgbClr val="131F19"/>
                </a:solidFill>
                <a:latin typeface="+mn-lt"/>
              </a:rPr>
              <a:t>Enable simple reuse of available subroutines</a:t>
            </a:r>
          </a:p>
          <a:p>
            <a:endParaRPr lang="en-US" kern="0" dirty="0">
              <a:solidFill>
                <a:srgbClr val="131F19"/>
              </a:solidFill>
              <a:latin typeface="+mn-lt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de-DE" kern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474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188640"/>
            <a:ext cx="9311796" cy="648742"/>
          </a:xfrm>
        </p:spPr>
        <p:txBody>
          <a:bodyPr/>
          <a:lstStyle/>
          <a:p>
            <a:r>
              <a:rPr lang="en-US" sz="2700" noProof="0" dirty="0"/>
              <a:t>Hierarchical Blocks: Usage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D95CC9-AFC2-3044-A281-115BF43D1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525" y="981074"/>
            <a:ext cx="11682292" cy="412297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Basically used as any other block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18B3AC-09A9-734E-9179-B292A79CF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47" y="1393371"/>
            <a:ext cx="7103840" cy="4852272"/>
          </a:xfrm>
          <a:prstGeom prst="rect">
            <a:avLst/>
          </a:prstGeom>
        </p:spPr>
      </p:pic>
      <p:sp>
        <p:nvSpPr>
          <p:cNvPr id="8" name="Left Arrow 7">
            <a:extLst>
              <a:ext uri="{FF2B5EF4-FFF2-40B4-BE49-F238E27FC236}">
                <a16:creationId xmlns:a16="http://schemas.microsoft.com/office/drawing/2014/main" id="{D722E4F8-12B8-5847-BCBE-9B1FE3E6E96A}"/>
              </a:ext>
            </a:extLst>
          </p:cNvPr>
          <p:cNvSpPr/>
          <p:nvPr/>
        </p:nvSpPr>
        <p:spPr bwMode="auto">
          <a:xfrm>
            <a:off x="9525670" y="1944914"/>
            <a:ext cx="671765" cy="667657"/>
          </a:xfrm>
          <a:prstGeom prst="left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06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0F9FA6-7092-EE4E-9BF7-93AEF85073E2}"/>
              </a:ext>
            </a:extLst>
          </p:cNvPr>
          <p:cNvSpPr/>
          <p:nvPr/>
        </p:nvSpPr>
        <p:spPr bwMode="auto">
          <a:xfrm>
            <a:off x="-272955" y="-136478"/>
            <a:ext cx="13033612" cy="724696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8882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F1A91-D1F3-4DD5-8902-CA3978A3C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3190A0-AA73-4391-8343-F199BBE1F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55E6DF-A173-474A-8CC1-A548784D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Python Blocks</a:t>
            </a:r>
          </a:p>
        </p:txBody>
      </p:sp>
    </p:spTree>
    <p:extLst>
      <p:ext uri="{BB962C8B-B14F-4D97-AF65-F5344CB8AC3E}">
        <p14:creationId xmlns:p14="http://schemas.microsoft.com/office/powerpoint/2010/main" val="3317164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188640"/>
            <a:ext cx="9311796" cy="648742"/>
          </a:xfrm>
        </p:spPr>
        <p:txBody>
          <a:bodyPr/>
          <a:lstStyle/>
          <a:p>
            <a:r>
              <a:rPr lang="en-US" sz="2700" noProof="0" dirty="0"/>
              <a:t>Embedded Python Blocks: The Concept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25" y="981074"/>
            <a:ext cx="5832475" cy="5256237"/>
          </a:xfrm>
        </p:spPr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Embedded Python blocks</a:t>
            </a:r>
            <a:r>
              <a:rPr lang="en-US" dirty="0">
                <a:solidFill>
                  <a:srgbClr val="131F19"/>
                </a:solidFill>
              </a:rPr>
              <a:t> (</a:t>
            </a:r>
            <a:r>
              <a:rPr lang="en-US" dirty="0" err="1">
                <a:solidFill>
                  <a:srgbClr val="131F19"/>
                </a:solidFill>
              </a:rPr>
              <a:t>ePy</a:t>
            </a:r>
            <a:r>
              <a:rPr lang="en-US" dirty="0">
                <a:solidFill>
                  <a:srgbClr val="131F19"/>
                </a:solidFill>
              </a:rPr>
              <a:t>-blocks)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 are the easiest way to implement custom  functionality that goes beyond the available processing possibilities</a:t>
            </a:r>
            <a:br>
              <a:rPr lang="en-US" dirty="0">
                <a:solidFill>
                  <a:srgbClr val="131F19"/>
                </a:solidFill>
                <a:latin typeface="+mn-lt"/>
              </a:rPr>
            </a:br>
            <a:endParaRPr lang="en-US" dirty="0">
              <a:solidFill>
                <a:srgbClr val="131F19"/>
              </a:solidFill>
              <a:latin typeface="+mn-lt"/>
            </a:endParaRP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Basically, python code within the graph</a:t>
            </a: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Inclusion of </a:t>
            </a:r>
            <a:r>
              <a:rPr lang="en-US" dirty="0" err="1">
                <a:solidFill>
                  <a:srgbClr val="131F19"/>
                </a:solidFill>
                <a:latin typeface="+mn-lt"/>
              </a:rPr>
              <a:t>GNUradio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 internal as well as third-party-libraries possible</a:t>
            </a: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pPr marL="0" indent="0">
              <a:buNone/>
            </a:pPr>
            <a:endParaRPr lang="en-US" dirty="0">
              <a:solidFill>
                <a:srgbClr val="131F19"/>
              </a:solidFill>
              <a:latin typeface="+mn-lt"/>
            </a:endParaRP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Fantastic for creation of GUIs and the like </a:t>
            </a: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3A36F-72D3-3E46-9EC5-9678C8FC41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41" t="8719" r="2996" b="27618"/>
          <a:stretch/>
        </p:blipFill>
        <p:spPr>
          <a:xfrm>
            <a:off x="7437996" y="1504620"/>
            <a:ext cx="3643086" cy="986971"/>
          </a:xfrm>
          <a:prstGeom prst="rect">
            <a:avLst/>
          </a:prstGeom>
        </p:spPr>
      </p:pic>
      <p:pic>
        <p:nvPicPr>
          <p:cNvPr id="12" name="Picture 2" descr="Python logo (full) | Tinkercad">
            <a:extLst>
              <a:ext uri="{FF2B5EF4-FFF2-40B4-BE49-F238E27FC236}">
                <a16:creationId xmlns:a16="http://schemas.microsoft.com/office/drawing/2014/main" id="{C0482CE2-001F-7449-8283-481172413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594" b="77263" l="22897" r="77103">
                        <a14:foregroundMark x1="26759" y1="48565" x2="23172" y2="49007"/>
                        <a14:foregroundMark x1="51172" y1="28698" x2="54483" y2="27594"/>
                        <a14:foregroundMark x1="74345" y1="55629" x2="75310" y2="56733"/>
                        <a14:foregroundMark x1="29793" y1="68212" x2="39172" y2="77263"/>
                        <a14:foregroundMark x1="39172" y1="77263" x2="49379" y2="77483"/>
                        <a14:foregroundMark x1="49379" y1="77483" x2="54207" y2="72848"/>
                        <a14:foregroundMark x1="75034" y1="54305" x2="77103" y2="53863"/>
                        <a14:foregroundMark x1="29103" y1="62031" x2="27034" y2="66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69" t="21937" r="18913" b="19703"/>
          <a:stretch/>
        </p:blipFill>
        <p:spPr bwMode="auto">
          <a:xfrm>
            <a:off x="7806212" y="3779463"/>
            <a:ext cx="2906654" cy="175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442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188640"/>
            <a:ext cx="9311796" cy="648742"/>
          </a:xfrm>
        </p:spPr>
        <p:txBody>
          <a:bodyPr/>
          <a:lstStyle/>
          <a:p>
            <a:r>
              <a:rPr lang="en-US" sz="2700" dirty="0"/>
              <a:t>Embedded Python Blocks: Implementation</a:t>
            </a:r>
            <a:endParaRPr lang="en-US" sz="2700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25" y="981074"/>
            <a:ext cx="4518687" cy="1500869"/>
          </a:xfrm>
        </p:spPr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Adding an </a:t>
            </a:r>
            <a:r>
              <a:rPr lang="en-US" dirty="0" err="1">
                <a:solidFill>
                  <a:srgbClr val="131F19"/>
                </a:solidFill>
                <a:latin typeface="+mn-lt"/>
              </a:rPr>
              <a:t>ePy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-block</a:t>
            </a: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First look at the code</a:t>
            </a: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Making changes to the code</a:t>
            </a:r>
          </a:p>
          <a:p>
            <a:pPr marL="0" indent="0">
              <a:buNone/>
            </a:pPr>
            <a:endParaRPr lang="en-US" dirty="0">
              <a:solidFill>
                <a:srgbClr val="131F19"/>
              </a:solidFill>
              <a:latin typeface="+mn-lt"/>
            </a:endParaRP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161EBE-2A7C-F540-A78F-01BDDD7B4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212" y="909390"/>
            <a:ext cx="6234130" cy="427501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9815B7-CFDB-624F-A4E2-0985A1B76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956" y="2844801"/>
            <a:ext cx="3153781" cy="2211614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6327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D3F1E-65B1-9F4D-B7BC-B62ADBF51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60CE7-A7F1-AB4D-9366-5ACED9407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525" y="739532"/>
            <a:ext cx="11682292" cy="525623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1800" dirty="0"/>
              <a:t>Prerequisites</a:t>
            </a:r>
            <a:endParaRPr lang="en-DE" sz="1800" dirty="0"/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Overview, history and future of GNUradio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Installation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1800" dirty="0"/>
              <a:t>Basic concetps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First start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Overview of the GNUradio-companion tool 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Blocks and the data-flow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1800" dirty="0"/>
              <a:t>Our first flow graph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Interacting with audio – source and sink blocks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Running the graph – understanding the  ”compilation-process”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Threshold-blocks and when to use them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Running a graph via Terminal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File-sources, selectors and other concepts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1800" dirty="0"/>
              <a:t>Hierarchical blocks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1800" dirty="0"/>
              <a:t>Embeded python blocks, the quick way to incorperate custom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DE" sz="1800" dirty="0"/>
              <a:t>Preview: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Creating you own custom blocks and out of three modules (grmodtool)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DE" sz="1600" dirty="0"/>
              <a:t>Interfacing with hardware</a:t>
            </a:r>
          </a:p>
          <a:p>
            <a:pPr marL="857250" lvl="1" indent="-457200">
              <a:buFont typeface="+mj-lt"/>
              <a:buAutoNum type="arabicPeriod"/>
            </a:pPr>
            <a:endParaRPr lang="en-DE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249D6-6477-A446-9249-87C772ED96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033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3525" y="188640"/>
            <a:ext cx="9311796" cy="648742"/>
          </a:xfrm>
        </p:spPr>
        <p:txBody>
          <a:bodyPr/>
          <a:lstStyle/>
          <a:p>
            <a:r>
              <a:rPr lang="en-US" sz="2700" dirty="0"/>
              <a:t>Embedded Python Blocks: Existing limits</a:t>
            </a:r>
            <a:endParaRPr lang="en-US" sz="2700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25" y="981074"/>
            <a:ext cx="11682292" cy="648743"/>
          </a:xfrm>
        </p:spPr>
        <p:txBody>
          <a:bodyPr/>
          <a:lstStyle/>
          <a:p>
            <a:r>
              <a:rPr lang="en-US" dirty="0">
                <a:solidFill>
                  <a:srgbClr val="131F19"/>
                </a:solidFill>
              </a:rPr>
              <a:t>Downside to the quick implementation is a rather dirty project setup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2052" name="Picture 4" descr="Tomb Icon | Download Desktop Halloween icons | IconsPedia">
            <a:extLst>
              <a:ext uri="{FF2B5EF4-FFF2-40B4-BE49-F238E27FC236}">
                <a16:creationId xmlns:a16="http://schemas.microsoft.com/office/drawing/2014/main" id="{099C8F9C-1EAF-9647-96C8-6DE8B3362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920" y="3143636"/>
            <a:ext cx="2322080" cy="232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ython logo (full) | Tinkercad">
            <a:extLst>
              <a:ext uri="{FF2B5EF4-FFF2-40B4-BE49-F238E27FC236}">
                <a16:creationId xmlns:a16="http://schemas.microsoft.com/office/drawing/2014/main" id="{B6513462-A5F7-E448-946B-7C3BA5A661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7594" b="77263" l="22897" r="77103">
                        <a14:foregroundMark x1="26759" y1="48565" x2="23172" y2="49007"/>
                        <a14:foregroundMark x1="51172" y1="28698" x2="54483" y2="27594"/>
                        <a14:foregroundMark x1="74345" y1="55629" x2="75310" y2="56733"/>
                        <a14:foregroundMark x1="29793" y1="68212" x2="39172" y2="77263"/>
                        <a14:foregroundMark x1="39172" y1="77263" x2="49379" y2="77483"/>
                        <a14:foregroundMark x1="49379" y1="77483" x2="54207" y2="72848"/>
                        <a14:foregroundMark x1="75034" y1="54305" x2="77103" y2="53863"/>
                        <a14:foregroundMark x1="29103" y1="62031" x2="27034" y2="66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569" t="21937" r="18913" b="19703"/>
          <a:stretch/>
        </p:blipFill>
        <p:spPr bwMode="auto">
          <a:xfrm>
            <a:off x="8356928" y="4679349"/>
            <a:ext cx="2906654" cy="175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6F2E5CD9-B286-594D-A347-A250DA35AD78}"/>
              </a:ext>
            </a:extLst>
          </p:cNvPr>
          <p:cNvSpPr txBox="1">
            <a:spLocks/>
          </p:cNvSpPr>
          <p:nvPr/>
        </p:nvSpPr>
        <p:spPr bwMode="auto">
          <a:xfrm>
            <a:off x="263525" y="3193429"/>
            <a:ext cx="11682292" cy="175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6153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621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81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438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rgbClr val="131F19"/>
                </a:solidFill>
                <a:latin typeface="+mn-lt"/>
              </a:rPr>
              <a:t>Code in theory easy to share but hardly reusable</a:t>
            </a:r>
            <a:br>
              <a:rPr lang="en-US" kern="0" dirty="0">
                <a:solidFill>
                  <a:srgbClr val="131F19"/>
                </a:solidFill>
                <a:latin typeface="+mn-lt"/>
              </a:rPr>
            </a:br>
            <a:r>
              <a:rPr lang="en-US" kern="0" dirty="0">
                <a:solidFill>
                  <a:srgbClr val="131F19"/>
                </a:solidFill>
                <a:latin typeface="+mn-lt"/>
              </a:rPr>
              <a:t>-&gt; (need for reimplementation across several flowgraphs)</a:t>
            </a:r>
          </a:p>
          <a:p>
            <a:endParaRPr lang="en-US" kern="0" dirty="0">
              <a:solidFill>
                <a:srgbClr val="131F19"/>
              </a:solidFill>
              <a:latin typeface="+mn-lt"/>
            </a:endParaRPr>
          </a:p>
          <a:p>
            <a:r>
              <a:rPr lang="en-US" kern="0" dirty="0">
                <a:solidFill>
                  <a:srgbClr val="131F19"/>
                </a:solidFill>
                <a:latin typeface="+mn-lt"/>
              </a:rPr>
              <a:t>Speed constraints as python is the only available language…</a:t>
            </a:r>
            <a:endParaRPr lang="de-DE" kern="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F3F452-3526-6845-97C1-F371FC3A92C8}"/>
              </a:ext>
            </a:extLst>
          </p:cNvPr>
          <p:cNvSpPr txBox="1"/>
          <p:nvPr/>
        </p:nvSpPr>
        <p:spPr>
          <a:xfrm>
            <a:off x="732603" y="4773218"/>
            <a:ext cx="79490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E</a:t>
            </a:r>
            <a:r>
              <a:rPr lang="en-DE" sz="2800" b="1" dirty="0">
                <a:solidFill>
                  <a:srgbClr val="FF0000"/>
                </a:solidFill>
              </a:rPr>
              <a:t>mbeded Python Blocks are great for prototyping but should not be your first choice!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AAD2A-3A81-9940-90DD-5BAE2B02AE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39597"/>
          <a:stretch/>
        </p:blipFill>
        <p:spPr>
          <a:xfrm>
            <a:off x="3206068" y="1360763"/>
            <a:ext cx="4932092" cy="175144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020201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0F9FA6-7092-EE4E-9BF7-93AEF85073E2}"/>
              </a:ext>
            </a:extLst>
          </p:cNvPr>
          <p:cNvSpPr/>
          <p:nvPr/>
        </p:nvSpPr>
        <p:spPr bwMode="auto">
          <a:xfrm>
            <a:off x="-272955" y="-136478"/>
            <a:ext cx="13033612" cy="724696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757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Sneak preview: Block creation with the </a:t>
            </a:r>
            <a:r>
              <a:rPr lang="en-US" noProof="0" dirty="0" err="1"/>
              <a:t>grmodtool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0208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B496EC-1E79-0941-8A53-54A681CD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GR-</a:t>
            </a:r>
            <a:r>
              <a:rPr lang="en-US" dirty="0" err="1"/>
              <a:t>Modtool</a:t>
            </a:r>
            <a:endParaRPr lang="en-DE" dirty="0"/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53446832-E05E-41B1-9A30-4451A77FC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3920" y="3859724"/>
            <a:ext cx="4279275" cy="2174944"/>
          </a:xfrm>
        </p:spPr>
        <p:txBody>
          <a:bodyPr/>
          <a:lstStyle/>
          <a:p>
            <a:r>
              <a:rPr lang="en-US" dirty="0"/>
              <a:t>Block Code in C++/Python</a:t>
            </a:r>
          </a:p>
          <a:p>
            <a:r>
              <a:rPr lang="en-US" dirty="0"/>
              <a:t>Build instructions</a:t>
            </a:r>
          </a:p>
          <a:p>
            <a:r>
              <a:rPr lang="en-US" dirty="0"/>
              <a:t>C++ Python wrapper setup</a:t>
            </a:r>
          </a:p>
          <a:p>
            <a:r>
              <a:rPr lang="en-US" dirty="0"/>
              <a:t>GUI block description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Examples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52C62A-7A9B-954D-9B74-1C298DD68A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7CC797-488F-4D1B-B93C-298C3EB3E27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87491A77-B1B7-F24E-AAD0-774F76DBDE71}"/>
              </a:ext>
            </a:extLst>
          </p:cNvPr>
          <p:cNvSpPr txBox="1">
            <a:spLocks/>
          </p:cNvSpPr>
          <p:nvPr/>
        </p:nvSpPr>
        <p:spPr bwMode="auto">
          <a:xfrm>
            <a:off x="263527" y="981074"/>
            <a:ext cx="6494462" cy="482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6153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621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81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438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>
                <a:solidFill>
                  <a:srgbClr val="131F19"/>
                </a:solidFill>
                <a:latin typeface="+mn-lt"/>
              </a:rPr>
              <a:t>Other than using embedded Python Blocks, custom </a:t>
            </a:r>
            <a:r>
              <a:rPr lang="en-US" kern="0" dirty="0" err="1">
                <a:solidFill>
                  <a:srgbClr val="131F19"/>
                </a:solidFill>
                <a:latin typeface="+mn-lt"/>
              </a:rPr>
              <a:t>OutOfTree</a:t>
            </a:r>
            <a:r>
              <a:rPr lang="en-US" kern="0" dirty="0">
                <a:solidFill>
                  <a:srgbClr val="131F19"/>
                </a:solidFill>
                <a:latin typeface="+mn-lt"/>
              </a:rPr>
              <a:t> modules are a much cleaner setup</a:t>
            </a:r>
          </a:p>
          <a:p>
            <a:endParaRPr lang="en-US" kern="0" dirty="0">
              <a:solidFill>
                <a:srgbClr val="131F19"/>
              </a:solidFill>
              <a:latin typeface="+mn-lt"/>
            </a:endParaRPr>
          </a:p>
          <a:p>
            <a:r>
              <a:rPr lang="en-US" kern="0" dirty="0">
                <a:solidFill>
                  <a:srgbClr val="131F19"/>
                </a:solidFill>
                <a:latin typeface="+mn-lt"/>
              </a:rPr>
              <a:t>User can choose between two different programming languages with C++ offering much higher performance</a:t>
            </a:r>
          </a:p>
          <a:p>
            <a:endParaRPr lang="en-US" kern="0" dirty="0">
              <a:solidFill>
                <a:srgbClr val="131F19"/>
              </a:solidFill>
              <a:latin typeface="+mn-lt"/>
            </a:endParaRPr>
          </a:p>
          <a:p>
            <a:r>
              <a:rPr lang="en-US" kern="0" dirty="0">
                <a:solidFill>
                  <a:srgbClr val="131F19"/>
                </a:solidFill>
                <a:latin typeface="+mn-lt"/>
              </a:rPr>
              <a:t>The full build process is semi-automated and resulting modules can easily be shared</a:t>
            </a:r>
          </a:p>
          <a:p>
            <a:endParaRPr lang="en-US" kern="0" dirty="0">
              <a:solidFill>
                <a:srgbClr val="131F19"/>
              </a:solidFill>
              <a:latin typeface="+mn-lt"/>
            </a:endParaRPr>
          </a:p>
          <a:p>
            <a:r>
              <a:rPr lang="en-US" kern="0" dirty="0">
                <a:solidFill>
                  <a:srgbClr val="131F19"/>
                </a:solidFill>
                <a:latin typeface="+mn-lt"/>
              </a:rPr>
              <a:t>Also, OOT-module can hold more than a single block</a:t>
            </a:r>
          </a:p>
          <a:p>
            <a:endParaRPr lang="en-US" kern="0" dirty="0">
              <a:solidFill>
                <a:srgbClr val="131F19"/>
              </a:solidFill>
              <a:latin typeface="+mn-lt"/>
            </a:endParaRPr>
          </a:p>
          <a:p>
            <a:r>
              <a:rPr lang="en-GB" dirty="0"/>
              <a:t>D</a:t>
            </a:r>
            <a:r>
              <a:rPr lang="en-DE" dirty="0"/>
              <a:t>etailed step-by-step tutorial found at: https://wiki.gnuradio.org/index.php/OutOfTreeModules</a:t>
            </a:r>
          </a:p>
          <a:p>
            <a:endParaRPr lang="en-US" kern="0" dirty="0">
              <a:solidFill>
                <a:srgbClr val="131F19"/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12C883-72E7-764D-9DEC-A356E4DAB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476" y="1183720"/>
            <a:ext cx="43561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54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838A9E7-A3ED-CB45-B0A2-6CBB3236792C}"/>
              </a:ext>
            </a:extLst>
          </p:cNvPr>
          <p:cNvGrpSpPr/>
          <p:nvPr/>
        </p:nvGrpSpPr>
        <p:grpSpPr>
          <a:xfrm>
            <a:off x="8931548" y="613435"/>
            <a:ext cx="3332175" cy="1281383"/>
            <a:chOff x="9107287" y="703631"/>
            <a:chExt cx="2738892" cy="89203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9FF3CFF-066D-7149-B841-9C863889C3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0579"/>
            <a:stretch/>
          </p:blipFill>
          <p:spPr>
            <a:xfrm>
              <a:off x="9107287" y="703631"/>
              <a:ext cx="2738892" cy="892036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4D9F9F2-59F9-0246-9B6A-65C7847CD7D4}"/>
                </a:ext>
              </a:extLst>
            </p:cNvPr>
            <p:cNvSpPr/>
            <p:nvPr/>
          </p:nvSpPr>
          <p:spPr bwMode="auto">
            <a:xfrm>
              <a:off x="11552250" y="993781"/>
              <a:ext cx="175293" cy="42256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8" name="Title 7">
            <a:extLst>
              <a:ext uri="{FF2B5EF4-FFF2-40B4-BE49-F238E27FC236}">
                <a16:creationId xmlns:a16="http://schemas.microsoft.com/office/drawing/2014/main" id="{98B496EC-1E79-0941-8A53-54A681CD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GR-</a:t>
            </a:r>
            <a:r>
              <a:rPr lang="en-US" dirty="0" err="1"/>
              <a:t>Modtool</a:t>
            </a:r>
            <a:endParaRPr lang="en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52C62A-7A9B-954D-9B74-1C298DD68A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77CC797-488F-4D1B-B93C-298C3EB3E273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83178AB-3398-5F41-B0D0-37F5E0B0A67F}"/>
              </a:ext>
            </a:extLst>
          </p:cNvPr>
          <p:cNvGrpSpPr/>
          <p:nvPr/>
        </p:nvGrpSpPr>
        <p:grpSpPr>
          <a:xfrm>
            <a:off x="870144" y="315913"/>
            <a:ext cx="8139836" cy="2467623"/>
            <a:chOff x="870144" y="315913"/>
            <a:chExt cx="8139836" cy="24676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B7113E-5459-5E40-974E-BC39280A59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370"/>
            <a:stretch/>
          </p:blipFill>
          <p:spPr>
            <a:xfrm>
              <a:off x="870144" y="2043326"/>
              <a:ext cx="8139836" cy="74021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A30956-9E2E-EE48-8D53-A745DC15FEEB}"/>
                </a:ext>
              </a:extLst>
            </p:cNvPr>
            <p:cNvSpPr txBox="1"/>
            <p:nvPr/>
          </p:nvSpPr>
          <p:spPr>
            <a:xfrm>
              <a:off x="1490007" y="1626244"/>
              <a:ext cx="690011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 dirty="0">
                  <a:solidFill>
                    <a:srgbClr val="006FA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Module Structure</a:t>
              </a:r>
              <a:endParaRPr lang="en-DE" sz="2800" dirty="0">
                <a:solidFill>
                  <a:srgbClr val="006FA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CDC9BD-CF49-A548-BA38-735C2032C3E0}"/>
                </a:ext>
              </a:extLst>
            </p:cNvPr>
            <p:cNvSpPr txBox="1"/>
            <p:nvPr/>
          </p:nvSpPr>
          <p:spPr>
            <a:xfrm>
              <a:off x="1300226" y="315913"/>
              <a:ext cx="690011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 dirty="0">
                  <a:solidFill>
                    <a:srgbClr val="006FA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Creating a module</a:t>
              </a:r>
              <a:endParaRPr lang="en-DE" sz="2800" dirty="0">
                <a:solidFill>
                  <a:srgbClr val="006FA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C8EF551-B323-4F45-80B2-96EC4EC57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0144" y="813496"/>
              <a:ext cx="8139836" cy="89203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2857387-EBAA-E042-8216-51E9D114A1AA}"/>
              </a:ext>
            </a:extLst>
          </p:cNvPr>
          <p:cNvGrpSpPr/>
          <p:nvPr/>
        </p:nvGrpSpPr>
        <p:grpSpPr>
          <a:xfrm>
            <a:off x="870144" y="3098876"/>
            <a:ext cx="8139836" cy="3402194"/>
            <a:chOff x="870144" y="3098876"/>
            <a:chExt cx="8139836" cy="34021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72EFFC-987D-E441-9F95-A339717867A2}"/>
                </a:ext>
              </a:extLst>
            </p:cNvPr>
            <p:cNvSpPr txBox="1"/>
            <p:nvPr/>
          </p:nvSpPr>
          <p:spPr>
            <a:xfrm>
              <a:off x="1308896" y="3098876"/>
              <a:ext cx="6900110" cy="432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sz="2800" dirty="0">
                  <a:solidFill>
                    <a:srgbClr val="006FA1"/>
                  </a:solidFill>
                  <a:latin typeface="Calibri" panose="020F0502020204030204" pitchFamily="34" charset="0"/>
                  <a:ea typeface="+mj-ea"/>
                  <a:cs typeface="Calibri" panose="020F0502020204030204" pitchFamily="34" charset="0"/>
                </a:rPr>
                <a:t>Create Block</a:t>
              </a:r>
              <a:endParaRPr lang="en-DE" sz="2800" dirty="0">
                <a:solidFill>
                  <a:srgbClr val="006FA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8E55ABD-305A-1F4B-ACCE-F3628FAFD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-877" b="51920"/>
            <a:stretch/>
          </p:blipFill>
          <p:spPr>
            <a:xfrm>
              <a:off x="870144" y="3500827"/>
              <a:ext cx="8139836" cy="209426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D967F5A-198F-6244-88A2-053BCB254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9632" b="13727"/>
            <a:stretch/>
          </p:blipFill>
          <p:spPr>
            <a:xfrm>
              <a:off x="875385" y="5356054"/>
              <a:ext cx="8069832" cy="23537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BC6829A-14CF-694D-AB34-3184A9A74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7347" b="41591"/>
            <a:stretch/>
          </p:blipFill>
          <p:spPr>
            <a:xfrm>
              <a:off x="870144" y="5548408"/>
              <a:ext cx="8139836" cy="47321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49DF12D-E011-144B-B64D-036ED147E0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6" t="93607" r="-46" b="891"/>
            <a:stretch/>
          </p:blipFill>
          <p:spPr>
            <a:xfrm>
              <a:off x="870144" y="6265699"/>
              <a:ext cx="8139836" cy="23537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721A349-3404-834F-97B7-EDFD265573AC}"/>
                </a:ext>
              </a:extLst>
            </p:cNvPr>
            <p:cNvSpPr/>
            <p:nvPr/>
          </p:nvSpPr>
          <p:spPr bwMode="auto">
            <a:xfrm>
              <a:off x="870144" y="6017720"/>
              <a:ext cx="8139836" cy="26161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DE" sz="1100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…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116F455-AA76-6141-8894-99D811C41726}"/>
              </a:ext>
            </a:extLst>
          </p:cNvPr>
          <p:cNvSpPr txBox="1"/>
          <p:nvPr/>
        </p:nvSpPr>
        <p:spPr>
          <a:xfrm>
            <a:off x="8974242" y="3698215"/>
            <a:ext cx="324678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1200" b="1" u="sng" dirty="0">
                <a:solidFill>
                  <a:srgbClr val="006FA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Block types</a:t>
            </a:r>
          </a:p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rgbClr val="006FA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gr::</a:t>
            </a:r>
            <a:r>
              <a:rPr lang="en-US" sz="1200" dirty="0" err="1">
                <a:solidFill>
                  <a:srgbClr val="006FA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sync_decimator</a:t>
            </a:r>
            <a:br>
              <a:rPr lang="en-US" sz="1200" dirty="0">
                <a:solidFill>
                  <a:srgbClr val="006FA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</a:br>
            <a:r>
              <a:rPr lang="en-US" sz="1200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gr::</a:t>
            </a:r>
            <a:r>
              <a:rPr lang="en-US" sz="1200" dirty="0" err="1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sync_block</a:t>
            </a:r>
            <a:endParaRPr lang="en-US" sz="1200" dirty="0">
              <a:solidFill>
                <a:srgbClr val="006FA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gr::</a:t>
            </a:r>
            <a:r>
              <a:rPr lang="en-US" sz="1200" dirty="0" err="1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sync_interpolator</a:t>
            </a:r>
            <a:endParaRPr lang="en-US" sz="1200" dirty="0">
              <a:solidFill>
                <a:srgbClr val="006FA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gr::</a:t>
            </a:r>
            <a:r>
              <a:rPr lang="en-US" sz="1200" dirty="0" err="1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tagged_stream</a:t>
            </a:r>
            <a:endParaRPr lang="en-US" sz="1200" dirty="0">
              <a:solidFill>
                <a:srgbClr val="006FA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sz="1200" b="1" u="sng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Language</a:t>
            </a:r>
          </a:p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C++/Python</a:t>
            </a:r>
          </a:p>
          <a:p>
            <a:pPr>
              <a:spcBef>
                <a:spcPct val="0"/>
              </a:spcBef>
            </a:pPr>
            <a:r>
              <a:rPr lang="en-US" sz="1200" b="1" u="sng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</a:t>
            </a:r>
          </a:p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Author..</a:t>
            </a:r>
          </a:p>
          <a:p>
            <a:pPr>
              <a:spcBef>
                <a:spcPct val="0"/>
              </a:spcBef>
            </a:pPr>
            <a:r>
              <a:rPr lang="en-US" sz="1200" b="1" u="sng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Block-name</a:t>
            </a:r>
          </a:p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 in Graph</a:t>
            </a:r>
          </a:p>
          <a:p>
            <a:pPr>
              <a:spcBef>
                <a:spcPct val="0"/>
              </a:spcBef>
            </a:pPr>
            <a:r>
              <a:rPr lang="en-US" sz="1200" b="1" u="sng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Arguments</a:t>
            </a:r>
          </a:p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[Optional] List of </a:t>
            </a:r>
            <a:r>
              <a:rPr lang="en-US" sz="1200" dirty="0" err="1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Args</a:t>
            </a:r>
            <a:endParaRPr lang="en-US" sz="1200" dirty="0">
              <a:solidFill>
                <a:srgbClr val="006FA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</a:pPr>
            <a:r>
              <a:rPr lang="en-US" sz="1200" b="1" u="sng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Additional QA-Code</a:t>
            </a:r>
          </a:p>
          <a:p>
            <a:pPr algn="l">
              <a:spcBef>
                <a:spcPct val="0"/>
              </a:spcBef>
            </a:pPr>
            <a:r>
              <a:rPr lang="en-US" sz="1200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[Optional] </a:t>
            </a:r>
            <a:r>
              <a:rPr lang="en-US" sz="1200" dirty="0" err="1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Toogle</a:t>
            </a:r>
            <a:r>
              <a:rPr lang="en-US" sz="1200" dirty="0">
                <a:solidFill>
                  <a:srgbClr val="006FA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inclusion of QA-code-templates</a:t>
            </a:r>
            <a:endParaRPr lang="en-DE" sz="1200" dirty="0">
              <a:solidFill>
                <a:srgbClr val="006FA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E1163DF-9C83-B347-8731-7C5A33A5E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5" t="58149" r="66401" b="6018"/>
          <a:stretch/>
        </p:blipFill>
        <p:spPr>
          <a:xfrm>
            <a:off x="9958574" y="2841308"/>
            <a:ext cx="1278117" cy="856907"/>
          </a:xfrm>
          <a:prstGeom prst="rect">
            <a:avLst/>
          </a:prstGeom>
        </p:spPr>
      </p:pic>
      <p:sp>
        <p:nvSpPr>
          <p:cNvPr id="29" name="Down Arrow 28">
            <a:extLst>
              <a:ext uri="{FF2B5EF4-FFF2-40B4-BE49-F238E27FC236}">
                <a16:creationId xmlns:a16="http://schemas.microsoft.com/office/drawing/2014/main" id="{93C9F400-5C5C-9347-ADEB-71F59551201A}"/>
              </a:ext>
            </a:extLst>
          </p:cNvPr>
          <p:cNvSpPr/>
          <p:nvPr/>
        </p:nvSpPr>
        <p:spPr bwMode="auto">
          <a:xfrm>
            <a:off x="10256546" y="2060432"/>
            <a:ext cx="682171" cy="568344"/>
          </a:xfrm>
          <a:prstGeom prst="downArrow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71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Sneak preview: Interacting with Hardware</a:t>
            </a:r>
          </a:p>
        </p:txBody>
      </p:sp>
    </p:spTree>
    <p:extLst>
      <p:ext uri="{BB962C8B-B14F-4D97-AF65-F5344CB8AC3E}">
        <p14:creationId xmlns:p14="http://schemas.microsoft.com/office/powerpoint/2010/main" val="2326669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GRC: Sneak preview, interfacing with real hardware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25" y="1304950"/>
            <a:ext cx="6411595" cy="5256237"/>
          </a:xfrm>
        </p:spPr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Hardware is addressed the same way any other consume/sink works in GRC</a:t>
            </a: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Different systems are integrated via OOT blocks</a:t>
            </a: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Install Instructions for SDRs are either found on the manufacture's website with some available via tools like </a:t>
            </a:r>
            <a:r>
              <a:rPr lang="en-US" dirty="0" err="1">
                <a:solidFill>
                  <a:srgbClr val="131F19"/>
                </a:solidFill>
                <a:latin typeface="+mn-lt"/>
              </a:rPr>
              <a:t>pybombs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 or install scripts</a:t>
            </a: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For the Pluto SDR in use, follow </a:t>
            </a:r>
            <a:r>
              <a:rPr lang="en-US" dirty="0">
                <a:solidFill>
                  <a:srgbClr val="131F19"/>
                </a:solidFill>
                <a:latin typeface="+mn-lt"/>
                <a:hlinkClick r:id="rId3"/>
              </a:rPr>
              <a:t>those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 instructions or make use of the install-script available at </a:t>
            </a:r>
            <a:r>
              <a:rPr lang="en-US" dirty="0">
                <a:solidFill>
                  <a:srgbClr val="131F19"/>
                </a:solidFill>
                <a:latin typeface="+mn-lt"/>
                <a:hlinkClick r:id="rId4"/>
              </a:rPr>
              <a:t>FactoriaLabs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 -&gt; simply run</a:t>
            </a:r>
            <a:br>
              <a:rPr lang="en-US" dirty="0">
                <a:solidFill>
                  <a:srgbClr val="131F19"/>
                </a:solidFill>
                <a:latin typeface="+mn-lt"/>
              </a:rPr>
            </a:br>
            <a:r>
              <a:rPr lang="en-US" dirty="0">
                <a:solidFill>
                  <a:srgbClr val="131F19"/>
                </a:solidFill>
                <a:latin typeface="+mn-lt"/>
              </a:rPr>
              <a:t> </a:t>
            </a:r>
            <a:r>
              <a:rPr lang="en-GB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cd install/</a:t>
            </a:r>
            <a:r>
              <a:rPr lang="en-GB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grc</a:t>
            </a:r>
            <a:r>
              <a:rPr lang="en-GB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-install/</a:t>
            </a:r>
            <a:r>
              <a:rPr lang="en-GB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install_scripts</a:t>
            </a:r>
            <a:r>
              <a:rPr lang="en-GB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en-GB" sz="1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hackrf_from_source.sh</a:t>
            </a:r>
            <a:endParaRPr lang="en-US" dirty="0">
              <a:solidFill>
                <a:srgbClr val="131F19"/>
              </a:solidFill>
              <a:latin typeface="+mn-lt"/>
            </a:endParaRP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BBDD2-B97D-FC4B-A29E-321F0794D78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590" r="16647" b="11817"/>
          <a:stretch/>
        </p:blipFill>
        <p:spPr>
          <a:xfrm>
            <a:off x="6734823" y="3776715"/>
            <a:ext cx="3966176" cy="2137512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D1F9B26-8088-124C-8C49-96BD814B5A11}"/>
              </a:ext>
            </a:extLst>
          </p:cNvPr>
          <p:cNvGrpSpPr/>
          <p:nvPr/>
        </p:nvGrpSpPr>
        <p:grpSpPr>
          <a:xfrm>
            <a:off x="9110570" y="3978942"/>
            <a:ext cx="2949787" cy="1264417"/>
            <a:chOff x="9110570" y="3978942"/>
            <a:chExt cx="2949787" cy="1264417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9D8BCD8B-AE13-284A-8D27-E12766F567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0570" y="4447583"/>
              <a:ext cx="2949787" cy="795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5B3CA8-502B-4A4E-B25A-A4F952B43476}"/>
                </a:ext>
              </a:extLst>
            </p:cNvPr>
            <p:cNvSpPr txBox="1"/>
            <p:nvPr/>
          </p:nvSpPr>
          <p:spPr>
            <a:xfrm>
              <a:off x="9519297" y="3978942"/>
              <a:ext cx="23634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A FM-radio System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BB3432-3ADD-D34F-9013-BBC5CB3C2BD5}"/>
              </a:ext>
            </a:extLst>
          </p:cNvPr>
          <p:cNvGrpSpPr/>
          <p:nvPr/>
        </p:nvGrpSpPr>
        <p:grpSpPr>
          <a:xfrm>
            <a:off x="6447540" y="1180705"/>
            <a:ext cx="5374435" cy="1695688"/>
            <a:chOff x="6447540" y="1180705"/>
            <a:chExt cx="5374435" cy="169568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6FC12A-8154-244E-8454-872CAF19B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7540" y="1202283"/>
              <a:ext cx="1324909" cy="167411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A2A5C21-FFC6-4747-8486-E644A9515D22}"/>
                </a:ext>
              </a:extLst>
            </p:cNvPr>
            <p:cNvGrpSpPr/>
            <p:nvPr/>
          </p:nvGrpSpPr>
          <p:grpSpPr>
            <a:xfrm>
              <a:off x="7926404" y="1202283"/>
              <a:ext cx="2368332" cy="1641576"/>
              <a:chOff x="8662468" y="1199719"/>
              <a:chExt cx="2847946" cy="197401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9435F6A-0772-CA4E-8C77-A41DF2B168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662468" y="1199719"/>
                <a:ext cx="2847946" cy="1974014"/>
              </a:xfrm>
              <a:prstGeom prst="rect">
                <a:avLst/>
              </a:prstGeom>
              <a:ln>
                <a:solidFill>
                  <a:srgbClr val="000000"/>
                </a:solidFill>
              </a:ln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C792C5-B48C-EC4E-B7DA-51E0B486A1D4}"/>
                  </a:ext>
                </a:extLst>
              </p:cNvPr>
              <p:cNvSpPr txBox="1"/>
              <p:nvPr/>
            </p:nvSpPr>
            <p:spPr>
              <a:xfrm>
                <a:off x="9052098" y="1639229"/>
                <a:ext cx="217905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DE" dirty="0"/>
                  <a:t>A simple recorder</a:t>
                </a:r>
              </a:p>
            </p:txBody>
          </p:sp>
        </p:grpSp>
        <p:pic>
          <p:nvPicPr>
            <p:cNvPr id="16" name="Picture 15" descr="A picture containing indoor, kitchen appliance&#10;&#10;Description automatically generated">
              <a:extLst>
                <a:ext uri="{FF2B5EF4-FFF2-40B4-BE49-F238E27FC236}">
                  <a16:creationId xmlns:a16="http://schemas.microsoft.com/office/drawing/2014/main" id="{016B67A6-F0C3-9947-9374-A2E75D16F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4" t="6579" b="13665"/>
            <a:stretch/>
          </p:blipFill>
          <p:spPr>
            <a:xfrm rot="5400000">
              <a:off x="10366664" y="1399503"/>
              <a:ext cx="1674109" cy="1236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064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0F9FA6-7092-EE4E-9BF7-93AEF85073E2}"/>
              </a:ext>
            </a:extLst>
          </p:cNvPr>
          <p:cNvSpPr/>
          <p:nvPr/>
        </p:nvSpPr>
        <p:spPr bwMode="auto">
          <a:xfrm>
            <a:off x="-272955" y="-136478"/>
            <a:ext cx="13033612" cy="724696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087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Further materials</a:t>
            </a:r>
          </a:p>
        </p:txBody>
      </p:sp>
    </p:spTree>
    <p:extLst>
      <p:ext uri="{BB962C8B-B14F-4D97-AF65-F5344CB8AC3E}">
        <p14:creationId xmlns:p14="http://schemas.microsoft.com/office/powerpoint/2010/main" val="18849475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1D884-75B0-DE49-B718-1D3F6D33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Recommended 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2364C-2F2E-7343-AF26-01223C539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525" y="3759557"/>
            <a:ext cx="3838212" cy="463730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Our Motius GRC-Cookbook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B3A51-6709-F64B-B303-4CF6CE6CCA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de-DE">
              <a:solidFill>
                <a:srgbClr val="00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3DA9AC-D186-A64B-959A-54D7D75FAA29}"/>
              </a:ext>
            </a:extLst>
          </p:cNvPr>
          <p:cNvGrpSpPr/>
          <p:nvPr/>
        </p:nvGrpSpPr>
        <p:grpSpPr>
          <a:xfrm>
            <a:off x="5746462" y="985999"/>
            <a:ext cx="6567843" cy="1504969"/>
            <a:chOff x="5632823" y="2186094"/>
            <a:chExt cx="6567843" cy="15049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1993168-8676-364D-85E1-3A7E233B3B9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633166" y="2532144"/>
              <a:ext cx="980029" cy="1158919"/>
              <a:chOff x="8517923" y="1411665"/>
              <a:chExt cx="2584037" cy="3049305"/>
            </a:xfrm>
          </p:grpSpPr>
          <p:pic>
            <p:nvPicPr>
              <p:cNvPr id="6" name="Picture 8" descr="Chart&#10;&#10;Description automatically generated">
                <a:extLst>
                  <a:ext uri="{FF2B5EF4-FFF2-40B4-BE49-F238E27FC236}">
                    <a16:creationId xmlns:a16="http://schemas.microsoft.com/office/drawing/2014/main" id="{71D42E9B-F424-2E40-8F70-822B8061C0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6619" r="288" b="7589"/>
              <a:stretch/>
            </p:blipFill>
            <p:spPr>
              <a:xfrm>
                <a:off x="8729657" y="1411665"/>
                <a:ext cx="1813052" cy="2223715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p:pic>
            <p:nvPicPr>
              <p:cNvPr id="7" name="Picture 9" descr="Chart, sunburst chart&#10;&#10;Description automatically generated">
                <a:extLst>
                  <a:ext uri="{FF2B5EF4-FFF2-40B4-BE49-F238E27FC236}">
                    <a16:creationId xmlns:a16="http://schemas.microsoft.com/office/drawing/2014/main" id="{8343C686-E944-6840-A96B-9234BF04EC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465" b="7879"/>
              <a:stretch/>
            </p:blipFill>
            <p:spPr>
              <a:xfrm>
                <a:off x="8517923" y="1820720"/>
                <a:ext cx="1818290" cy="2227631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  <p:pic>
            <p:nvPicPr>
              <p:cNvPr id="8" name="Picture 7" descr="Chart, sunburst chart&#10;&#10;Description automatically generated">
                <a:extLst>
                  <a:ext uri="{FF2B5EF4-FFF2-40B4-BE49-F238E27FC236}">
                    <a16:creationId xmlns:a16="http://schemas.microsoft.com/office/drawing/2014/main" id="{9D503583-6299-5842-8506-CD20078436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623" b="8056"/>
              <a:stretch/>
            </p:blipFill>
            <p:spPr>
              <a:xfrm>
                <a:off x="9283669" y="2242786"/>
                <a:ext cx="1818291" cy="2218184"/>
              </a:xfrm>
              <a:prstGeom prst="rect">
                <a:avLst/>
              </a:prstGeom>
              <a:ln>
                <a:solidFill>
                  <a:schemeClr val="tx2"/>
                </a:solidFill>
              </a:ln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2F243FE-C90A-484D-86AA-4CEA060CECC3}"/>
                </a:ext>
              </a:extLst>
            </p:cNvPr>
            <p:cNvSpPr/>
            <p:nvPr/>
          </p:nvSpPr>
          <p:spPr>
            <a:xfrm>
              <a:off x="5632823" y="2186094"/>
              <a:ext cx="6567843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/>
            <a:p>
              <a:pPr algn="l" defTabSz="762000">
                <a:spcBef>
                  <a:spcPct val="20000"/>
                </a:spcBef>
                <a:buClr>
                  <a:schemeClr val="bg2"/>
                </a:buClr>
              </a:pPr>
              <a:r>
                <a:rPr lang="en-DE" dirty="0">
                  <a:latin typeface="Calibri" panose="020F0502020204030204" pitchFamily="34" charset="0"/>
                  <a:cs typeface="Calibri" panose="020F0502020204030204" pitchFamily="34" charset="0"/>
                </a:rPr>
                <a:t>Field Expedient SDR Volume 1 to 3 by Paul and David Clark</a:t>
              </a:r>
              <a:br>
                <a:rPr lang="en-DE" dirty="0"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DE" dirty="0">
                  <a:latin typeface="Calibri" panose="020F0502020204030204" pitchFamily="34" charset="0"/>
                  <a:cs typeface="Calibri" panose="020F0502020204030204" pitchFamily="34" charset="0"/>
                </a:rPr>
                <a:t>-&gt;Beginners Guide for Hands on GRC and SDRs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00610C4-9E79-104B-8E93-CFCA142FC4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5" r="16138"/>
          <a:stretch/>
        </p:blipFill>
        <p:spPr>
          <a:xfrm>
            <a:off x="472533" y="4183051"/>
            <a:ext cx="1672048" cy="1714942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13" name="Table 14">
            <a:extLst>
              <a:ext uri="{FF2B5EF4-FFF2-40B4-BE49-F238E27FC236}">
                <a16:creationId xmlns:a16="http://schemas.microsoft.com/office/drawing/2014/main" id="{B9D6D1C6-DAB1-9C40-8A4B-3479689FA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9528"/>
              </p:ext>
            </p:extLst>
          </p:nvPr>
        </p:nvGraphicFramePr>
        <p:xfrm>
          <a:off x="472533" y="1463505"/>
          <a:ext cx="3838212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404">
                  <a:extLst>
                    <a:ext uri="{9D8B030D-6E8A-4147-A177-3AD203B41FA5}">
                      <a16:colId xmlns:a16="http://schemas.microsoft.com/office/drawing/2014/main" val="2823326416"/>
                    </a:ext>
                  </a:extLst>
                </a:gridCol>
                <a:gridCol w="1279404">
                  <a:extLst>
                    <a:ext uri="{9D8B030D-6E8A-4147-A177-3AD203B41FA5}">
                      <a16:colId xmlns:a16="http://schemas.microsoft.com/office/drawing/2014/main" val="1129812767"/>
                    </a:ext>
                  </a:extLst>
                </a:gridCol>
                <a:gridCol w="1279404">
                  <a:extLst>
                    <a:ext uri="{9D8B030D-6E8A-4147-A177-3AD203B41FA5}">
                      <a16:colId xmlns:a16="http://schemas.microsoft.com/office/drawing/2014/main" val="1316720054"/>
                    </a:ext>
                  </a:extLst>
                </a:gridCol>
              </a:tblGrid>
              <a:tr h="249520">
                <a:tc>
                  <a:txBody>
                    <a:bodyPr/>
                    <a:lstStyle/>
                    <a:p>
                      <a:r>
                        <a:rPr lang="en-DE" sz="1200" dirty="0"/>
                        <a:t>Web presence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Docu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200" dirty="0"/>
                        <a:t>OOTs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34064"/>
                  </a:ext>
                </a:extLst>
              </a:tr>
              <a:tr h="13383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hlinkClick r:id="rId7"/>
                        </a:rPr>
                        <a:t>W</a:t>
                      </a:r>
                      <a:r>
                        <a:rPr lang="en-DE" sz="1200" dirty="0">
                          <a:hlinkClick r:id="rId7"/>
                        </a:rPr>
                        <a:t>ebsite</a:t>
                      </a:r>
                      <a:br>
                        <a:rPr lang="en-DE" sz="1200" dirty="0"/>
                      </a:br>
                      <a:br>
                        <a:rPr lang="en-DE" sz="1200" dirty="0"/>
                      </a:br>
                      <a:r>
                        <a:rPr lang="en-DE" sz="1200" dirty="0">
                          <a:hlinkClick r:id="rId8"/>
                        </a:rPr>
                        <a:t>Youtube</a:t>
                      </a:r>
                      <a:br>
                        <a:rPr lang="en-DE" sz="1200" dirty="0"/>
                      </a:br>
                      <a:br>
                        <a:rPr lang="en-DE" sz="1200" dirty="0"/>
                      </a:br>
                      <a:r>
                        <a:rPr lang="en-DE" sz="1200" dirty="0">
                          <a:hlinkClick r:id="rId9"/>
                        </a:rPr>
                        <a:t>Conference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200" dirty="0">
                          <a:hlinkClick r:id="rId10"/>
                        </a:rPr>
                        <a:t>Wiki</a:t>
                      </a:r>
                      <a:br>
                        <a:rPr lang="en-DE" sz="1200" dirty="0"/>
                      </a:br>
                      <a:endParaRPr lang="en-DE" sz="1200" dirty="0"/>
                    </a:p>
                    <a:p>
                      <a:r>
                        <a:rPr lang="en-DE" sz="1200" dirty="0">
                          <a:hlinkClick r:id="rId11"/>
                        </a:rPr>
                        <a:t>Offical Blog</a:t>
                      </a:r>
                      <a:endParaRPr lang="en-DE" sz="1200" dirty="0"/>
                    </a:p>
                    <a:p>
                      <a:br>
                        <a:rPr lang="en-DE" sz="1200" dirty="0"/>
                      </a:br>
                      <a:r>
                        <a:rPr lang="en-DE" sz="1200" dirty="0">
                          <a:hlinkClick r:id="rId12"/>
                        </a:rPr>
                        <a:t>BastiBl_Blog</a:t>
                      </a:r>
                      <a:endParaRPr lang="en-DE" sz="1200" dirty="0"/>
                    </a:p>
                    <a:p>
                      <a:endParaRPr lang="en-DE" sz="1200" dirty="0"/>
                    </a:p>
                    <a:p>
                      <a:r>
                        <a:rPr lang="en-DE" sz="1200" dirty="0">
                          <a:hlinkClick r:id="rId13"/>
                        </a:rPr>
                        <a:t>GRC-list</a:t>
                      </a:r>
                      <a:endParaRPr lang="en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200" dirty="0">
                          <a:hlinkClick r:id="rId14"/>
                        </a:rPr>
                        <a:t>Library of OOTs</a:t>
                      </a:r>
                      <a:endParaRPr lang="en-DE" sz="1200" dirty="0"/>
                    </a:p>
                    <a:p>
                      <a:endParaRPr lang="en-DE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200" dirty="0">
                          <a:hlinkClick r:id="rId15"/>
                        </a:rPr>
                        <a:t>Porting guide</a:t>
                      </a:r>
                      <a:endParaRPr lang="en-DE" sz="1200" dirty="0"/>
                    </a:p>
                    <a:p>
                      <a:endParaRPr lang="en-DE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917666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35A4299-A1E3-4140-8096-DBA60A0FCB1D}"/>
              </a:ext>
            </a:extLst>
          </p:cNvPr>
          <p:cNvSpPr txBox="1">
            <a:spLocks/>
          </p:cNvSpPr>
          <p:nvPr/>
        </p:nvSpPr>
        <p:spPr bwMode="auto">
          <a:xfrm>
            <a:off x="3969627" y="3748576"/>
            <a:ext cx="4070052" cy="76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6153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621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81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438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DE" kern="0" dirty="0">
                <a:hlinkClick r:id="rId16"/>
              </a:rPr>
              <a:t>GR-DNN </a:t>
            </a:r>
            <a:r>
              <a:rPr lang="en-DE" kern="0" dirty="0"/>
              <a:t>a OOT for Deeplearning with  ONNX 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DDA3B038-1FD4-8D46-B93A-A6B25D4A8E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45" y="4514645"/>
            <a:ext cx="3728934" cy="15432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8AC6524-C559-BB47-83B3-CEBACB670AC1}"/>
              </a:ext>
            </a:extLst>
          </p:cNvPr>
          <p:cNvSpPr txBox="1">
            <a:spLocks/>
          </p:cNvSpPr>
          <p:nvPr/>
        </p:nvSpPr>
        <p:spPr bwMode="auto">
          <a:xfrm>
            <a:off x="195607" y="1023784"/>
            <a:ext cx="4895040" cy="463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6153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621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81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438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DE" kern="0" dirty="0"/>
              <a:t>All of the previous recommendations @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A990B71-09E0-8D4A-B81A-116344062664}"/>
              </a:ext>
            </a:extLst>
          </p:cNvPr>
          <p:cNvSpPr txBox="1">
            <a:spLocks/>
          </p:cNvSpPr>
          <p:nvPr/>
        </p:nvSpPr>
        <p:spPr bwMode="auto">
          <a:xfrm>
            <a:off x="8485721" y="3708695"/>
            <a:ext cx="3838212" cy="463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742950" indent="-28575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6153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5621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19812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  <a:lvl6pPr marL="24384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6pPr>
            <a:lvl7pPr marL="28956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7pPr>
            <a:lvl8pPr marL="33528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8pPr>
            <a:lvl9pPr marL="3810000" indent="-228600" algn="l" defTabSz="762000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DE" kern="0" dirty="0"/>
              <a:t>Hackaday’s amazing </a:t>
            </a:r>
            <a:r>
              <a:rPr lang="en-DE" kern="0" dirty="0">
                <a:hlinkClick r:id="rId18"/>
              </a:rPr>
              <a:t>cookbook</a:t>
            </a:r>
            <a:r>
              <a:rPr lang="en-DE" kern="0" dirty="0"/>
              <a:t> 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8828F1-6B93-F94B-B4D7-3508F8162841}"/>
              </a:ext>
            </a:extLst>
          </p:cNvPr>
          <p:cNvGrpSpPr/>
          <p:nvPr/>
        </p:nvGrpSpPr>
        <p:grpSpPr>
          <a:xfrm>
            <a:off x="9623857" y="4183052"/>
            <a:ext cx="1708035" cy="1967011"/>
            <a:chOff x="9146184" y="4264939"/>
            <a:chExt cx="1708035" cy="196701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2649C5C-044C-7E48-A17F-88BDF237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146184" y="4264939"/>
              <a:ext cx="1580659" cy="18805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500EC0A-E067-6643-B759-1887AB9CF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203048" y="4308155"/>
              <a:ext cx="1580659" cy="18805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814B642-A566-6C4E-BD06-21003204E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273560" y="4351371"/>
              <a:ext cx="1580659" cy="18805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93172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F1A91-D1F3-4DD5-8902-CA3978A3C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3190A0-AA73-4391-8343-F199BBE1F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55E6DF-A173-474A-8CC1-A548784D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1: Prerequisites</a:t>
            </a:r>
          </a:p>
        </p:txBody>
      </p:sp>
    </p:spTree>
    <p:extLst>
      <p:ext uri="{BB962C8B-B14F-4D97-AF65-F5344CB8AC3E}">
        <p14:creationId xmlns:p14="http://schemas.microsoft.com/office/powerpoint/2010/main" val="2868725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236168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0F9FA6-7092-EE4E-9BF7-93AEF85073E2}"/>
              </a:ext>
            </a:extLst>
          </p:cNvPr>
          <p:cNvSpPr/>
          <p:nvPr/>
        </p:nvSpPr>
        <p:spPr bwMode="auto">
          <a:xfrm>
            <a:off x="-272955" y="-136478"/>
            <a:ext cx="13033612" cy="724696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1491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F58FF-0E34-4F70-AB85-BB147D0F8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5" y="188640"/>
            <a:ext cx="6462706" cy="648742"/>
          </a:xfrm>
        </p:spPr>
        <p:txBody>
          <a:bodyPr/>
          <a:lstStyle/>
          <a:p>
            <a:r>
              <a:rPr lang="en-US" dirty="0"/>
              <a:t>Next time more details on RL in GRC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7A41B-861A-465E-B34E-D8B465D6B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5" name="Picture 12" descr="Diagram&#10;&#10;Description automatically generated">
            <a:extLst>
              <a:ext uri="{FF2B5EF4-FFF2-40B4-BE49-F238E27FC236}">
                <a16:creationId xmlns:a16="http://schemas.microsoft.com/office/drawing/2014/main" id="{62ECDECE-E0A0-494F-B611-3068938AB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7015" y="79924"/>
            <a:ext cx="5567319" cy="31582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A2BAE7-E523-47CF-8B39-01D7F1A2511C}"/>
              </a:ext>
            </a:extLst>
          </p:cNvPr>
          <p:cNvSpPr txBox="1"/>
          <p:nvPr/>
        </p:nvSpPr>
        <p:spPr>
          <a:xfrm>
            <a:off x="6726231" y="6699375"/>
            <a:ext cx="5534195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">
                <a:latin typeface="+mn-lt"/>
                <a:ea typeface="+mn-lt"/>
                <a:cs typeface="+mn-lt"/>
              </a:rPr>
              <a:t>See: </a:t>
            </a:r>
            <a:r>
              <a:rPr lang="en-US" sz="600">
                <a:latin typeface="+mn-lt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https://gitlab.com/librespacefoundation/sdrmakerspace/gr-dnn</a:t>
            </a:r>
            <a:r>
              <a:rPr lang="en-US" sz="600">
                <a:latin typeface="+mn-lt"/>
                <a:ea typeface="+mn-lt"/>
                <a:cs typeface="+mn-lt"/>
              </a:rPr>
              <a:t> </a:t>
            </a:r>
            <a:r>
              <a:rPr lang="en-US" sz="600">
                <a:latin typeface="+mn-lt"/>
              </a:rPr>
              <a:t> and the related paper "</a:t>
            </a:r>
            <a:r>
              <a:rPr lang="en-US" sz="600">
                <a:latin typeface="+mn-lt"/>
                <a:ea typeface="+mn-lt"/>
                <a:cs typeface="+mn-lt"/>
              </a:rPr>
              <a:t>Deep learning inference in GNU Radio with ONNX</a:t>
            </a:r>
            <a:r>
              <a:rPr lang="en-US" sz="600">
                <a:latin typeface="+mn-lt"/>
              </a:rPr>
              <a:t>" By Rodriguez et. Al. </a:t>
            </a:r>
            <a:endParaRPr lang="en-US" sz="1800"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598036E-E74F-40AE-B230-0B5F3893FD80}"/>
              </a:ext>
            </a:extLst>
          </p:cNvPr>
          <p:cNvGrpSpPr/>
          <p:nvPr/>
        </p:nvGrpSpPr>
        <p:grpSpPr>
          <a:xfrm>
            <a:off x="12461655" y="4491497"/>
            <a:ext cx="5644058" cy="3295123"/>
            <a:chOff x="6244439" y="2718548"/>
            <a:chExt cx="5644058" cy="329512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89F4043-5B14-4275-8C01-7B480B49D3AD}"/>
                </a:ext>
              </a:extLst>
            </p:cNvPr>
            <p:cNvGrpSpPr/>
            <p:nvPr/>
          </p:nvGrpSpPr>
          <p:grpSpPr>
            <a:xfrm>
              <a:off x="6244439" y="2718548"/>
              <a:ext cx="5644058" cy="2397242"/>
              <a:chOff x="6244439" y="2718548"/>
              <a:chExt cx="5644058" cy="2397242"/>
            </a:xfrm>
          </p:grpSpPr>
          <p:pic>
            <p:nvPicPr>
              <p:cNvPr id="6" name="Picture 11" descr="Diagram&#10;&#10;Description automatically generated">
                <a:extLst>
                  <a:ext uri="{FF2B5EF4-FFF2-40B4-BE49-F238E27FC236}">
                    <a16:creationId xmlns:a16="http://schemas.microsoft.com/office/drawing/2014/main" id="{79D81629-AA3B-400F-A17F-1EC3B2AD9F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4439" y="2718548"/>
                <a:ext cx="5644058" cy="2130540"/>
              </a:xfrm>
              <a:prstGeom prst="rect">
                <a:avLst/>
              </a:prstGeom>
            </p:spPr>
          </p:pic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E13A5A9-DBF6-453C-BBCA-9A74AE5E219A}"/>
                  </a:ext>
                </a:extLst>
              </p:cNvPr>
              <p:cNvGrpSpPr/>
              <p:nvPr/>
            </p:nvGrpSpPr>
            <p:grpSpPr>
              <a:xfrm>
                <a:off x="6954980" y="3785754"/>
                <a:ext cx="1962151" cy="1330036"/>
                <a:chOff x="6868389" y="3560618"/>
                <a:chExt cx="1962151" cy="1330036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15226AAF-FACE-4153-A576-1280F03D3A4D}"/>
                    </a:ext>
                  </a:extLst>
                </p:cNvPr>
                <p:cNvSpPr/>
                <p:nvPr/>
              </p:nvSpPr>
              <p:spPr bwMode="auto">
                <a:xfrm>
                  <a:off x="6998278" y="3976255"/>
                  <a:ext cx="1832262" cy="914399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C283ED2-E720-4737-9043-05121242EFB2}"/>
                    </a:ext>
                  </a:extLst>
                </p:cNvPr>
                <p:cNvSpPr/>
                <p:nvPr/>
              </p:nvSpPr>
              <p:spPr bwMode="auto">
                <a:xfrm rot="5400000">
                  <a:off x="6504708" y="3924299"/>
                  <a:ext cx="1122218" cy="394855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0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</p:grpSp>
        </p:grp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DDDF3781-7769-4AC6-A1CF-4805A4FE8985}"/>
                </a:ext>
              </a:extLst>
            </p:cNvPr>
            <p:cNvSpPr/>
            <p:nvPr/>
          </p:nvSpPr>
          <p:spPr bwMode="auto">
            <a:xfrm>
              <a:off x="7622183" y="3989242"/>
              <a:ext cx="4203954" cy="516081"/>
            </a:xfrm>
            <a:prstGeom prst="triangle">
              <a:avLst/>
            </a:prstGeom>
            <a:solidFill>
              <a:schemeClr val="bg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B9743C2-20EC-491F-8E73-DD974CA00CCB}"/>
                </a:ext>
              </a:extLst>
            </p:cNvPr>
            <p:cNvGrpSpPr/>
            <p:nvPr/>
          </p:nvGrpSpPr>
          <p:grpSpPr>
            <a:xfrm>
              <a:off x="6957580" y="4452505"/>
              <a:ext cx="4873974" cy="1561166"/>
              <a:chOff x="6957580" y="4452505"/>
              <a:chExt cx="4873974" cy="156116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DB74D30-DCF5-4219-9DE5-E97785003D53}"/>
                  </a:ext>
                </a:extLst>
              </p:cNvPr>
              <p:cNvGrpSpPr/>
              <p:nvPr/>
            </p:nvGrpSpPr>
            <p:grpSpPr>
              <a:xfrm>
                <a:off x="6957580" y="4458000"/>
                <a:ext cx="4873974" cy="1555671"/>
                <a:chOff x="7762875" y="1409999"/>
                <a:chExt cx="4631520" cy="139980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CABACB69-E4F7-4CA8-8313-76553391A41C}"/>
                    </a:ext>
                  </a:extLst>
                </p:cNvPr>
                <p:cNvGrpSpPr/>
                <p:nvPr/>
              </p:nvGrpSpPr>
              <p:grpSpPr>
                <a:xfrm>
                  <a:off x="7762875" y="1409999"/>
                  <a:ext cx="4631520" cy="1399808"/>
                  <a:chOff x="7762875" y="1409999"/>
                  <a:chExt cx="4631520" cy="1399808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90367AB9-FEC2-4A6E-AAF6-8BFFBF41A9F9}"/>
                      </a:ext>
                    </a:extLst>
                  </p:cNvPr>
                  <p:cNvGrpSpPr/>
                  <p:nvPr/>
                </p:nvGrpSpPr>
                <p:grpSpPr>
                  <a:xfrm>
                    <a:off x="7762875" y="1410751"/>
                    <a:ext cx="3242299" cy="1399056"/>
                    <a:chOff x="8448675" y="1401226"/>
                    <a:chExt cx="3242299" cy="1399056"/>
                  </a:xfrm>
                </p:grpSpPr>
                <p:pic>
                  <p:nvPicPr>
                    <p:cNvPr id="8" name="Picture 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5601E075-C6FF-421E-A700-D6371F51F44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l="1241" t="17216" r="38298" b="28938"/>
                    <a:stretch/>
                  </p:blipFill>
                  <p:spPr>
                    <a:xfrm>
                      <a:off x="8448675" y="1401226"/>
                      <a:ext cx="3242299" cy="139905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" name="Picture 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59064792-D3DA-4F81-9F83-232D3CD926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l="45035" t="20513" r="38298" b="55576"/>
                    <a:stretch/>
                  </p:blipFill>
                  <p:spPr>
                    <a:xfrm>
                      <a:off x="10715625" y="2157938"/>
                      <a:ext cx="893802" cy="62128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Picture 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8E4B2419-859B-43A0-913D-7DA67A24AD0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l="44487" t="43750" r="40497" b="31618"/>
                    <a:stretch/>
                  </p:blipFill>
                  <p:spPr>
                    <a:xfrm>
                      <a:off x="10758142" y="1724169"/>
                      <a:ext cx="805221" cy="640014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2" name="Picture 8" descr="Graphical user interface, application&#10;&#10;Description automatically generated">
                    <a:extLst>
                      <a:ext uri="{FF2B5EF4-FFF2-40B4-BE49-F238E27FC236}">
                        <a16:creationId xmlns:a16="http://schemas.microsoft.com/office/drawing/2014/main" id="{5863D48A-5AE9-420A-95B8-721D1B45D9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l="45035" t="20513" r="38298" b="55576"/>
                  <a:stretch/>
                </p:blipFill>
                <p:spPr>
                  <a:xfrm>
                    <a:off x="11297394" y="1409999"/>
                    <a:ext cx="1097001" cy="1397796"/>
                  </a:xfrm>
                  <a:prstGeom prst="rect">
                    <a:avLst/>
                  </a:prstGeom>
                </p:spPr>
              </p:pic>
              <p:grpSp>
                <p:nvGrpSpPr>
                  <p:cNvPr id="16" name="Group 15">
                    <a:extLst>
                      <a:ext uri="{FF2B5EF4-FFF2-40B4-BE49-F238E27FC236}">
                        <a16:creationId xmlns:a16="http://schemas.microsoft.com/office/drawing/2014/main" id="{4F3CE561-E3DF-4B5B-A76A-E5592C567ECC}"/>
                      </a:ext>
                    </a:extLst>
                  </p:cNvPr>
                  <p:cNvGrpSpPr/>
                  <p:nvPr/>
                </p:nvGrpSpPr>
                <p:grpSpPr>
                  <a:xfrm>
                    <a:off x="11029496" y="1867424"/>
                    <a:ext cx="280681" cy="639149"/>
                    <a:chOff x="11058525" y="2405587"/>
                    <a:chExt cx="390218" cy="924899"/>
                  </a:xfrm>
                </p:grpSpPr>
                <p:pic>
                  <p:nvPicPr>
                    <p:cNvPr id="14" name="Picture 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E43CF1E0-1964-43F8-A4F4-D9487569E7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l="62201" t="24954" r="30524" b="39450"/>
                    <a:stretch/>
                  </p:blipFill>
                  <p:spPr>
                    <a:xfrm>
                      <a:off x="11058525" y="2405587"/>
                      <a:ext cx="390218" cy="92489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Picture 8" descr="Graphical user interface, application&#10;&#10;Description automatically generated">
                      <a:extLst>
                        <a:ext uri="{FF2B5EF4-FFF2-40B4-BE49-F238E27FC236}">
                          <a16:creationId xmlns:a16="http://schemas.microsoft.com/office/drawing/2014/main" id="{62D52394-E098-4A84-85CE-97E787236F3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6"/>
                    <a:srcRect l="45035" t="20513" r="38298" b="55576"/>
                    <a:stretch/>
                  </p:blipFill>
                  <p:spPr>
                    <a:xfrm rot="5400000">
                      <a:off x="11003756" y="2746105"/>
                      <a:ext cx="455652" cy="245046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21" name="Graphic 21">
                  <a:extLst>
                    <a:ext uri="{FF2B5EF4-FFF2-40B4-BE49-F238E27FC236}">
                      <a16:creationId xmlns:a16="http://schemas.microsoft.com/office/drawing/2014/main" id="{A59B63E2-2D3E-4FDB-BD9B-9515FFE288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383240" y="1978136"/>
                  <a:ext cx="959427" cy="208751"/>
                </a:xfrm>
                <a:prstGeom prst="rect">
                  <a:avLst/>
                </a:prstGeom>
              </p:spPr>
            </p:pic>
          </p:grp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F9E4E0A-58C3-4B2F-B31D-5D52060D865F}"/>
                  </a:ext>
                </a:extLst>
              </p:cNvPr>
              <p:cNvSpPr/>
              <p:nvPr/>
            </p:nvSpPr>
            <p:spPr bwMode="auto">
              <a:xfrm>
                <a:off x="10375323" y="4452505"/>
                <a:ext cx="308263" cy="429490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EE25F84-294D-1B43-9B76-439D73DDA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695" y="1304941"/>
            <a:ext cx="4576529" cy="4516886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Presentation of Florian Geiser’s </a:t>
            </a:r>
            <a:br>
              <a:rPr lang="en-DE" dirty="0"/>
            </a:br>
            <a:r>
              <a:rPr lang="en-DE" dirty="0"/>
              <a:t>MA-thesis on 30.9.2021</a:t>
            </a:r>
            <a:br>
              <a:rPr lang="en-DE" dirty="0"/>
            </a:br>
            <a:endParaRPr lang="en-DE" dirty="0"/>
          </a:p>
          <a:p>
            <a:r>
              <a:rPr lang="en-DE" dirty="0"/>
              <a:t>Implmented in GRC 3.8</a:t>
            </a:r>
            <a:br>
              <a:rPr lang="en-DE" dirty="0"/>
            </a:br>
            <a:endParaRPr lang="en-DE" dirty="0"/>
          </a:p>
          <a:p>
            <a:r>
              <a:rPr lang="en-DE" dirty="0"/>
              <a:t>Based on a OOT module for reinforcement learning </a:t>
            </a:r>
          </a:p>
          <a:p>
            <a:endParaRPr lang="en-DE" dirty="0"/>
          </a:p>
          <a:p>
            <a:r>
              <a:rPr lang="en-DE" dirty="0"/>
              <a:t>Makes use of the Datarecodring provided by the consortium!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F1E941-68F7-DD47-9D83-324CF8CBE1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191" y="1364040"/>
            <a:ext cx="6452273" cy="439868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63412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dirty="0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13" name="Inhaltsplatzhalter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06" y="3895334"/>
            <a:ext cx="9000000" cy="1216396"/>
          </a:xfr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84" y="1666454"/>
            <a:ext cx="6998502" cy="125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17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0F9FA6-7092-EE4E-9BF7-93AEF85073E2}"/>
              </a:ext>
            </a:extLst>
          </p:cNvPr>
          <p:cNvSpPr/>
          <p:nvPr/>
        </p:nvSpPr>
        <p:spPr bwMode="auto">
          <a:xfrm>
            <a:off x="-272955" y="-136478"/>
            <a:ext cx="13033612" cy="724696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9593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Calibri"/>
                <a:cs typeface="Calibri"/>
              </a:rPr>
              <a:t>Gnuradio</a:t>
            </a:r>
            <a:r>
              <a:rPr lang="en-US">
                <a:latin typeface="Calibri"/>
                <a:cs typeface="Calibri"/>
              </a:rPr>
              <a:t>: Flowgraphs and OOTs</a:t>
            </a:r>
            <a:endParaRPr lang="en-US" noProof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de-DE">
              <a:solidFill>
                <a:srgbClr val="0000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D0B3CF-C69A-47C1-ACFC-493998241637}"/>
              </a:ext>
            </a:extLst>
          </p:cNvPr>
          <p:cNvGrpSpPr/>
          <p:nvPr/>
        </p:nvGrpSpPr>
        <p:grpSpPr>
          <a:xfrm>
            <a:off x="9418003" y="2324484"/>
            <a:ext cx="2087387" cy="643295"/>
            <a:chOff x="8605203" y="2309970"/>
            <a:chExt cx="2087387" cy="64329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946E84-52B5-1745-AE8F-64E015486C44}"/>
                </a:ext>
              </a:extLst>
            </p:cNvPr>
            <p:cNvSpPr txBox="1"/>
            <p:nvPr/>
          </p:nvSpPr>
          <p:spPr>
            <a:xfrm>
              <a:off x="9179034" y="2386556"/>
              <a:ext cx="15135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DE">
                  <a:latin typeface="Arial"/>
                  <a:cs typeface="Arial"/>
                </a:rPr>
                <a:t>“Generate”</a:t>
              </a:r>
            </a:p>
          </p:txBody>
        </p:sp>
        <p:sp>
          <p:nvSpPr>
            <p:cNvPr id="27" name="Down Arrow 26">
              <a:extLst>
                <a:ext uri="{FF2B5EF4-FFF2-40B4-BE49-F238E27FC236}">
                  <a16:creationId xmlns:a16="http://schemas.microsoft.com/office/drawing/2014/main" id="{77D2E129-388B-3244-A3D3-7F0C3616AA0A}"/>
                </a:ext>
              </a:extLst>
            </p:cNvPr>
            <p:cNvSpPr/>
            <p:nvPr/>
          </p:nvSpPr>
          <p:spPr bwMode="auto">
            <a:xfrm>
              <a:off x="8605203" y="2309970"/>
              <a:ext cx="483068" cy="643295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59B0F90-1F5D-B44B-9843-63B259BE4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016" y="4480693"/>
            <a:ext cx="3956162" cy="162738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98D2EF8-2B82-1441-B774-8F6EBFC7CD5C}"/>
              </a:ext>
            </a:extLst>
          </p:cNvPr>
          <p:cNvGrpSpPr/>
          <p:nvPr/>
        </p:nvGrpSpPr>
        <p:grpSpPr>
          <a:xfrm>
            <a:off x="7607017" y="445674"/>
            <a:ext cx="3956162" cy="1754660"/>
            <a:chOff x="6794217" y="431160"/>
            <a:chExt cx="3956162" cy="17546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3EA5B54-E5DB-D547-B194-63BB19075DE7}"/>
                </a:ext>
              </a:extLst>
            </p:cNvPr>
            <p:cNvSpPr/>
            <p:nvPr/>
          </p:nvSpPr>
          <p:spPr bwMode="auto">
            <a:xfrm>
              <a:off x="6794217" y="431160"/>
              <a:ext cx="3956162" cy="175466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475ED97-D860-B540-8E8F-01BE5A820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30" t="2750"/>
            <a:stretch/>
          </p:blipFill>
          <p:spPr>
            <a:xfrm>
              <a:off x="6978254" y="641526"/>
              <a:ext cx="2110016" cy="135041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EDEC15AC-233B-334C-BE39-90B3DE8BB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8194" b="14566"/>
            <a:stretch/>
          </p:blipFill>
          <p:spPr>
            <a:xfrm>
              <a:off x="10015582" y="703322"/>
              <a:ext cx="588451" cy="9329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E5C4C5C-A804-DE4F-91BB-F6C5E912DD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7258" b="83468" l="12632" r="81053">
                          <a14:foregroundMark x1="44737" y1="33871" x2="44737" y2="14113"/>
                          <a14:foregroundMark x1="18947" y1="51613" x2="73158" y2="51613"/>
                          <a14:foregroundMark x1="16842" y1="62097" x2="76316" y2="64516"/>
                          <a14:foregroundMark x1="34737" y1="82661" x2="51579" y2="83468"/>
                          <a14:foregroundMark x1="39474" y1="78226" x2="55263" y2="79435"/>
                          <a14:foregroundMark x1="49474" y1="81855" x2="59474" y2="76613"/>
                          <a14:foregroundMark x1="51579" y1="80242" x2="59474" y2="75000"/>
                          <a14:foregroundMark x1="12632" y1="65323" x2="78421" y2="66532"/>
                          <a14:foregroundMark x1="78421" y1="51613" x2="17895" y2="52419"/>
                          <a14:foregroundMark x1="47368" y1="37903" x2="47368" y2="17339"/>
                          <a14:foregroundMark x1="54211" y1="31855" x2="54211" y2="24194"/>
                          <a14:foregroundMark x1="41579" y1="18952" x2="34737" y2="15726"/>
                          <a14:foregroundMark x1="30526" y1="15726" x2="68421" y2="7258"/>
                          <a14:foregroundMark x1="60526" y1="41532" x2="63158" y2="35484"/>
                        </a14:backgroundRemoval>
                      </a14:imgEffect>
                    </a14:imgLayer>
                  </a14:imgProps>
                </a:ext>
              </a:extLst>
            </a:blip>
            <a:srcRect l="16958" r="11369" b="13983"/>
            <a:stretch/>
          </p:blipFill>
          <p:spPr>
            <a:xfrm>
              <a:off x="9640966" y="1012166"/>
              <a:ext cx="749231" cy="1173654"/>
            </a:xfrm>
            <a:prstGeom prst="rect">
              <a:avLst/>
            </a:prstGeom>
          </p:spPr>
        </p:pic>
        <p:sp>
          <p:nvSpPr>
            <p:cNvPr id="34" name="Equals 33">
              <a:extLst>
                <a:ext uri="{FF2B5EF4-FFF2-40B4-BE49-F238E27FC236}">
                  <a16:creationId xmlns:a16="http://schemas.microsoft.com/office/drawing/2014/main" id="{3C20FDD7-B621-6640-B3E1-7DE763340361}"/>
                </a:ext>
              </a:extLst>
            </p:cNvPr>
            <p:cNvSpPr/>
            <p:nvPr/>
          </p:nvSpPr>
          <p:spPr bwMode="auto">
            <a:xfrm>
              <a:off x="9171200" y="1184016"/>
              <a:ext cx="552696" cy="327820"/>
            </a:xfrm>
            <a:prstGeom prst="mathEqual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0898A36-F96A-4DD3-8353-C649B6DE1DDB}"/>
              </a:ext>
            </a:extLst>
          </p:cNvPr>
          <p:cNvGrpSpPr/>
          <p:nvPr/>
        </p:nvGrpSpPr>
        <p:grpSpPr>
          <a:xfrm>
            <a:off x="9418003" y="3720483"/>
            <a:ext cx="2089285" cy="643295"/>
            <a:chOff x="8605203" y="3705969"/>
            <a:chExt cx="2089285" cy="643295"/>
          </a:xfrm>
        </p:grpSpPr>
        <p:sp>
          <p:nvSpPr>
            <p:cNvPr id="37" name="Down Arrow 36">
              <a:extLst>
                <a:ext uri="{FF2B5EF4-FFF2-40B4-BE49-F238E27FC236}">
                  <a16:creationId xmlns:a16="http://schemas.microsoft.com/office/drawing/2014/main" id="{AC70BEAA-5A87-4B43-8DF0-FA82B8A70CC7}"/>
                </a:ext>
              </a:extLst>
            </p:cNvPr>
            <p:cNvSpPr/>
            <p:nvPr/>
          </p:nvSpPr>
          <p:spPr bwMode="auto">
            <a:xfrm>
              <a:off x="8605203" y="3705969"/>
              <a:ext cx="483068" cy="643295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DE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D8B5153-F3C8-6B42-83A4-BCD1118ECDBA}"/>
                </a:ext>
              </a:extLst>
            </p:cNvPr>
            <p:cNvSpPr txBox="1"/>
            <p:nvPr/>
          </p:nvSpPr>
          <p:spPr>
            <a:xfrm>
              <a:off x="9180932" y="3749947"/>
              <a:ext cx="15135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/>
                <a:t>“Run”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96247D-CDCA-475B-AA8B-A8C1A436ED36}"/>
              </a:ext>
            </a:extLst>
          </p:cNvPr>
          <p:cNvGrpSpPr/>
          <p:nvPr/>
        </p:nvGrpSpPr>
        <p:grpSpPr>
          <a:xfrm>
            <a:off x="425092" y="2798364"/>
            <a:ext cx="6843402" cy="1557117"/>
            <a:chOff x="266342" y="925114"/>
            <a:chExt cx="6843402" cy="155711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1ED262-1177-204F-9789-5A074BCE83AF}"/>
                </a:ext>
              </a:extLst>
            </p:cNvPr>
            <p:cNvSpPr txBox="1"/>
            <p:nvPr/>
          </p:nvSpPr>
          <p:spPr>
            <a:xfrm>
              <a:off x="266342" y="925114"/>
              <a:ext cx="6843402" cy="150810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l"/>
              <a:r>
                <a:rPr lang="en-US" b="1" u="sng">
                  <a:latin typeface="Arial"/>
                  <a:cs typeface="Arial"/>
                </a:rPr>
                <a:t>Official Modules</a:t>
              </a:r>
              <a:br>
                <a:rPr lang="en-DE" b="1" u="sng">
                  <a:latin typeface="Arial"/>
                  <a:cs typeface="Arial"/>
                </a:rPr>
              </a:br>
              <a:r>
                <a:rPr lang="en-DE" sz="1800">
                  <a:latin typeface="Arial"/>
                  <a:cs typeface="Arial"/>
                </a:rPr>
                <a:t>GRC ships with a large variety of processing blocks</a:t>
              </a:r>
              <a:endParaRPr lang="en-US" sz="1800">
                <a:latin typeface="Arial"/>
                <a:cs typeface="Arial"/>
              </a:endParaRPr>
            </a:p>
            <a:p>
              <a:pPr marL="342900" indent="-342900" algn="l">
                <a:buFont typeface="Arial"/>
                <a:buChar char="•"/>
              </a:pPr>
              <a:r>
                <a:rPr lang="en-GB" sz="1800">
                  <a:latin typeface="Arial"/>
                  <a:cs typeface="Arial"/>
                </a:rPr>
                <a:t>T</a:t>
              </a:r>
              <a:r>
                <a:rPr lang="en-US" sz="1800" err="1">
                  <a:latin typeface="Arial"/>
                  <a:cs typeface="Arial"/>
                </a:rPr>
                <a:t>ime</a:t>
              </a:r>
              <a:r>
                <a:rPr lang="en-US" sz="1800">
                  <a:latin typeface="Arial"/>
                  <a:cs typeface="Arial"/>
                </a:rPr>
                <a:t>-critical/ -sensitive blocks</a:t>
              </a:r>
            </a:p>
            <a:p>
              <a:pPr marL="342900" indent="-342900" algn="l">
                <a:buFont typeface="Arial"/>
                <a:buChar char="•"/>
              </a:pPr>
              <a:r>
                <a:rPr lang="en-US" sz="1800">
                  <a:latin typeface="Arial"/>
                  <a:cs typeface="Arial"/>
                </a:rPr>
                <a:t> </a:t>
              </a:r>
              <a:r>
                <a:rPr lang="en-GB" sz="1800">
                  <a:latin typeface="Arial"/>
                  <a:cs typeface="Arial"/>
                </a:rPr>
                <a:t>Purely-representative</a:t>
              </a:r>
              <a:r>
                <a:rPr lang="en-US" sz="1800">
                  <a:latin typeface="Arial"/>
                  <a:cs typeface="Arial"/>
                </a:rPr>
                <a:t> blocks </a:t>
              </a:r>
            </a:p>
          </p:txBody>
        </p:sp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D04765C7-E0D8-5F49-B099-FAD774D8A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7037" y="2047344"/>
              <a:ext cx="413679" cy="434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4" descr="Download C Language Course - C++ Logo - Full Size PNG Image - PNGkit">
              <a:extLst>
                <a:ext uri="{FF2B5EF4-FFF2-40B4-BE49-F238E27FC236}">
                  <a16:creationId xmlns:a16="http://schemas.microsoft.com/office/drawing/2014/main" id="{9A15CC5B-A66C-7842-991A-66E85D5F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1153" y="1603980"/>
              <a:ext cx="432730" cy="4929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F72C226-48AA-42DD-B646-873CE44DC6D7}"/>
              </a:ext>
            </a:extLst>
          </p:cNvPr>
          <p:cNvGrpSpPr/>
          <p:nvPr/>
        </p:nvGrpSpPr>
        <p:grpSpPr>
          <a:xfrm>
            <a:off x="8364171" y="3091745"/>
            <a:ext cx="2995652" cy="522085"/>
            <a:chOff x="7551371" y="3077231"/>
            <a:chExt cx="2995652" cy="5220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5081FE0-E296-4350-94FC-D092559BA2D9}"/>
                </a:ext>
              </a:extLst>
            </p:cNvPr>
            <p:cNvSpPr txBox="1"/>
            <p:nvPr/>
          </p:nvSpPr>
          <p:spPr>
            <a:xfrm>
              <a:off x="7803823" y="3113988"/>
              <a:ext cx="274320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/>
                <a:t>basic_signal_fg.py</a:t>
              </a:r>
            </a:p>
          </p:txBody>
        </p:sp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0122E125-D06C-451B-870D-DD0340F8BB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1371" y="3077231"/>
              <a:ext cx="500877" cy="5220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905F13A-AF74-4C11-A82D-DC0AD8CA160F}"/>
              </a:ext>
            </a:extLst>
          </p:cNvPr>
          <p:cNvSpPr txBox="1"/>
          <p:nvPr/>
        </p:nvSpPr>
        <p:spPr>
          <a:xfrm>
            <a:off x="425092" y="791764"/>
            <a:ext cx="6843402" cy="18466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sz="2400" b="1" u="sng" dirty="0">
                <a:latin typeface="Arial"/>
                <a:cs typeface="Arial"/>
              </a:rPr>
              <a:t>GR: a three step process</a:t>
            </a:r>
          </a:p>
          <a:p>
            <a:pPr marL="342900" indent="-342900" algn="l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Creation of a flow-graph in </a:t>
            </a:r>
            <a:r>
              <a:rPr lang="en-US" dirty="0" err="1">
                <a:latin typeface="Arial"/>
                <a:cs typeface="Arial"/>
              </a:rPr>
              <a:t>Gnuradio</a:t>
            </a:r>
            <a:r>
              <a:rPr lang="en-US" dirty="0">
                <a:latin typeface="Arial"/>
                <a:cs typeface="Arial"/>
              </a:rPr>
              <a:t>-Companion</a:t>
            </a:r>
            <a:endParaRPr lang="en-GB" dirty="0"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Generating python code</a:t>
            </a:r>
            <a:endParaRPr lang="en-US" dirty="0">
              <a:cs typeface="Arial"/>
            </a:endParaRPr>
          </a:p>
          <a:p>
            <a:pPr marL="342900" indent="-342900" algn="l">
              <a:buFont typeface="Arial"/>
              <a:buChar char="•"/>
            </a:pPr>
            <a:r>
              <a:rPr lang="en-US" dirty="0">
                <a:latin typeface="Arial"/>
                <a:cs typeface="Arial"/>
              </a:rPr>
              <a:t>Running the graph</a:t>
            </a:r>
            <a:endParaRPr lang="en-US" dirty="0">
              <a:cs typeface="Arial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91D723-61ED-424C-A274-F54D26B20ED2}"/>
              </a:ext>
            </a:extLst>
          </p:cNvPr>
          <p:cNvGrpSpPr/>
          <p:nvPr/>
        </p:nvGrpSpPr>
        <p:grpSpPr>
          <a:xfrm>
            <a:off x="429477" y="4535240"/>
            <a:ext cx="6843402" cy="1605211"/>
            <a:chOff x="429477" y="4535240"/>
            <a:chExt cx="6843402" cy="160521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0EA24D-CD69-4042-AE60-77DD1DB8C86B}"/>
                </a:ext>
              </a:extLst>
            </p:cNvPr>
            <p:cNvGrpSpPr/>
            <p:nvPr/>
          </p:nvGrpSpPr>
          <p:grpSpPr>
            <a:xfrm>
              <a:off x="429477" y="4535240"/>
              <a:ext cx="6843402" cy="1605211"/>
              <a:chOff x="429477" y="4535240"/>
              <a:chExt cx="6843402" cy="160521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0A2D49B-EF1B-49C0-898A-C6FACE70BD60}"/>
                  </a:ext>
                </a:extLst>
              </p:cNvPr>
              <p:cNvSpPr txBox="1"/>
              <p:nvPr/>
            </p:nvSpPr>
            <p:spPr>
              <a:xfrm>
                <a:off x="429477" y="4535240"/>
                <a:ext cx="6843402" cy="11233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b="1" u="sng">
                    <a:latin typeface="Arial"/>
                    <a:cs typeface="Arial"/>
                  </a:rPr>
                  <a:t>Adding capabilities so far </a:t>
                </a:r>
                <a:br>
                  <a:rPr lang="en-DE" b="1" u="sng">
                    <a:latin typeface="Arial"/>
                    <a:cs typeface="Arial"/>
                  </a:rPr>
                </a:br>
                <a:r>
                  <a:rPr lang="en-US" sz="1800">
                    <a:latin typeface="Arial"/>
                    <a:cs typeface="Arial"/>
                  </a:rPr>
                  <a:t>Embedded python blocks: "Living code in the flowgraph"</a:t>
                </a:r>
              </a:p>
              <a:p>
                <a:pPr algn="l"/>
                <a:endParaRPr lang="en-US" sz="1800">
                  <a:latin typeface="Arial"/>
                  <a:cs typeface="Arial"/>
                </a:endParaRPr>
              </a:p>
            </p:txBody>
          </p:sp>
          <p:pic>
            <p:nvPicPr>
              <p:cNvPr id="3" name="Picture 7" descr="Graphical user interface, text, application, chat or text message&#10;&#10;Description automatically generated">
                <a:extLst>
                  <a:ext uri="{FF2B5EF4-FFF2-40B4-BE49-F238E27FC236}">
                    <a16:creationId xmlns:a16="http://schemas.microsoft.com/office/drawing/2014/main" id="{97826BE6-083D-44A2-AFA3-7423B28DB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03159" y="5291667"/>
                <a:ext cx="808567" cy="848784"/>
              </a:xfrm>
              <a:prstGeom prst="rect">
                <a:avLst/>
              </a:prstGeom>
            </p:spPr>
          </p:pic>
        </p:grpSp>
        <p:pic>
          <p:nvPicPr>
            <p:cNvPr id="12" name="Picture 12" descr="A picture containing text, orange, dark&#10;&#10;Description automatically generated">
              <a:extLst>
                <a:ext uri="{FF2B5EF4-FFF2-40B4-BE49-F238E27FC236}">
                  <a16:creationId xmlns:a16="http://schemas.microsoft.com/office/drawing/2014/main" id="{9FE36D4E-276C-416F-8034-5F89FB5DE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47800" y="5395552"/>
              <a:ext cx="1987550" cy="537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36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GRC: Flowgraphs and OOTs</a:t>
            </a:r>
            <a:endParaRPr lang="en-US" noProof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de-DE">
              <a:solidFill>
                <a:srgbClr val="000000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09CDBA-3EA7-46CB-8958-26BB1D59BBC8}"/>
              </a:ext>
            </a:extLst>
          </p:cNvPr>
          <p:cNvGrpSpPr/>
          <p:nvPr/>
        </p:nvGrpSpPr>
        <p:grpSpPr>
          <a:xfrm>
            <a:off x="7607016" y="445674"/>
            <a:ext cx="3956163" cy="5662402"/>
            <a:chOff x="7607016" y="445674"/>
            <a:chExt cx="3956163" cy="566240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1D0B3CF-C69A-47C1-ACFC-493998241637}"/>
                </a:ext>
              </a:extLst>
            </p:cNvPr>
            <p:cNvGrpSpPr/>
            <p:nvPr/>
          </p:nvGrpSpPr>
          <p:grpSpPr>
            <a:xfrm>
              <a:off x="9418003" y="2324484"/>
              <a:ext cx="2087387" cy="643295"/>
              <a:chOff x="8605203" y="2309970"/>
              <a:chExt cx="2087387" cy="64329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946E84-52B5-1745-AE8F-64E015486C44}"/>
                  </a:ext>
                </a:extLst>
              </p:cNvPr>
              <p:cNvSpPr txBox="1"/>
              <p:nvPr/>
            </p:nvSpPr>
            <p:spPr>
              <a:xfrm>
                <a:off x="9179034" y="2386556"/>
                <a:ext cx="1513556" cy="40011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DE">
                    <a:latin typeface="Arial"/>
                    <a:cs typeface="Arial"/>
                  </a:rPr>
                  <a:t>“Generate”</a:t>
                </a:r>
              </a:p>
            </p:txBody>
          </p:sp>
          <p:sp>
            <p:nvSpPr>
              <p:cNvPr id="27" name="Down Arrow 26">
                <a:extLst>
                  <a:ext uri="{FF2B5EF4-FFF2-40B4-BE49-F238E27FC236}">
                    <a16:creationId xmlns:a16="http://schemas.microsoft.com/office/drawing/2014/main" id="{77D2E129-388B-3244-A3D3-7F0C3616AA0A}"/>
                  </a:ext>
                </a:extLst>
              </p:cNvPr>
              <p:cNvSpPr/>
              <p:nvPr/>
            </p:nvSpPr>
            <p:spPr bwMode="auto">
              <a:xfrm>
                <a:off x="8605203" y="2309970"/>
                <a:ext cx="483068" cy="643295"/>
              </a:xfrm>
              <a:prstGeom prst="down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59B0F90-1F5D-B44B-9843-63B259BE4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7016" y="4480693"/>
              <a:ext cx="3956162" cy="162738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98D2EF8-2B82-1441-B774-8F6EBFC7CD5C}"/>
                </a:ext>
              </a:extLst>
            </p:cNvPr>
            <p:cNvGrpSpPr/>
            <p:nvPr/>
          </p:nvGrpSpPr>
          <p:grpSpPr>
            <a:xfrm>
              <a:off x="7607017" y="445674"/>
              <a:ext cx="3956162" cy="1754660"/>
              <a:chOff x="6794217" y="431160"/>
              <a:chExt cx="3956162" cy="175466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3EA5B54-E5DB-D547-B194-63BB19075DE7}"/>
                  </a:ext>
                </a:extLst>
              </p:cNvPr>
              <p:cNvSpPr/>
              <p:nvPr/>
            </p:nvSpPr>
            <p:spPr bwMode="auto">
              <a:xfrm>
                <a:off x="6794217" y="431160"/>
                <a:ext cx="3956162" cy="175466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C475ED97-D860-B540-8E8F-01BE5A8200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030" t="2750"/>
              <a:stretch/>
            </p:blipFill>
            <p:spPr>
              <a:xfrm>
                <a:off x="6978254" y="641526"/>
                <a:ext cx="2110016" cy="135041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EDEC15AC-233B-334C-BE39-90B3DE8BB9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58194" b="14566"/>
              <a:stretch/>
            </p:blipFill>
            <p:spPr>
              <a:xfrm>
                <a:off x="10015582" y="703322"/>
                <a:ext cx="588451" cy="93298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E5C4C5C-A804-DE4F-91BB-F6C5E912DD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7258" b="83468" l="12632" r="81053">
                            <a14:foregroundMark x1="44737" y1="33871" x2="44737" y2="14113"/>
                            <a14:foregroundMark x1="18947" y1="51613" x2="73158" y2="51613"/>
                            <a14:foregroundMark x1="16842" y1="62097" x2="76316" y2="64516"/>
                            <a14:foregroundMark x1="34737" y1="82661" x2="51579" y2="83468"/>
                            <a14:foregroundMark x1="39474" y1="78226" x2="55263" y2="79435"/>
                            <a14:foregroundMark x1="49474" y1="81855" x2="59474" y2="76613"/>
                            <a14:foregroundMark x1="51579" y1="80242" x2="59474" y2="75000"/>
                            <a14:foregroundMark x1="12632" y1="65323" x2="78421" y2="66532"/>
                            <a14:foregroundMark x1="78421" y1="51613" x2="17895" y2="52419"/>
                            <a14:foregroundMark x1="47368" y1="37903" x2="47368" y2="17339"/>
                            <a14:foregroundMark x1="54211" y1="31855" x2="54211" y2="24194"/>
                            <a14:foregroundMark x1="41579" y1="18952" x2="34737" y2="15726"/>
                            <a14:foregroundMark x1="30526" y1="15726" x2="68421" y2="7258"/>
                            <a14:foregroundMark x1="60526" y1="41532" x2="63158" y2="35484"/>
                          </a14:backgroundRemoval>
                        </a14:imgEffect>
                      </a14:imgLayer>
                    </a14:imgProps>
                  </a:ext>
                </a:extLst>
              </a:blip>
              <a:srcRect l="16958" r="11369" b="13983"/>
              <a:stretch/>
            </p:blipFill>
            <p:spPr>
              <a:xfrm>
                <a:off x="9640966" y="1012166"/>
                <a:ext cx="749231" cy="1173654"/>
              </a:xfrm>
              <a:prstGeom prst="rect">
                <a:avLst/>
              </a:prstGeom>
            </p:spPr>
          </p:pic>
          <p:sp>
            <p:nvSpPr>
              <p:cNvPr id="34" name="Equals 33">
                <a:extLst>
                  <a:ext uri="{FF2B5EF4-FFF2-40B4-BE49-F238E27FC236}">
                    <a16:creationId xmlns:a16="http://schemas.microsoft.com/office/drawing/2014/main" id="{3C20FDD7-B621-6640-B3E1-7DE763340361}"/>
                  </a:ext>
                </a:extLst>
              </p:cNvPr>
              <p:cNvSpPr/>
              <p:nvPr/>
            </p:nvSpPr>
            <p:spPr bwMode="auto">
              <a:xfrm>
                <a:off x="9171200" y="1184016"/>
                <a:ext cx="552696" cy="327820"/>
              </a:xfrm>
              <a:prstGeom prst="mathEqual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0898A36-F96A-4DD3-8353-C649B6DE1DDB}"/>
                </a:ext>
              </a:extLst>
            </p:cNvPr>
            <p:cNvGrpSpPr/>
            <p:nvPr/>
          </p:nvGrpSpPr>
          <p:grpSpPr>
            <a:xfrm>
              <a:off x="9418003" y="3720483"/>
              <a:ext cx="2089285" cy="643295"/>
              <a:chOff x="8605203" y="3705969"/>
              <a:chExt cx="2089285" cy="643295"/>
            </a:xfrm>
          </p:grpSpPr>
          <p:sp>
            <p:nvSpPr>
              <p:cNvPr id="37" name="Down Arrow 36">
                <a:extLst>
                  <a:ext uri="{FF2B5EF4-FFF2-40B4-BE49-F238E27FC236}">
                    <a16:creationId xmlns:a16="http://schemas.microsoft.com/office/drawing/2014/main" id="{AC70BEAA-5A87-4B43-8DF0-FA82B8A70CC7}"/>
                  </a:ext>
                </a:extLst>
              </p:cNvPr>
              <p:cNvSpPr/>
              <p:nvPr/>
            </p:nvSpPr>
            <p:spPr bwMode="auto">
              <a:xfrm>
                <a:off x="8605203" y="3705969"/>
                <a:ext cx="483068" cy="643295"/>
              </a:xfrm>
              <a:prstGeom prst="down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DE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D8B5153-F3C8-6B42-83A4-BCD1118ECDBA}"/>
                  </a:ext>
                </a:extLst>
              </p:cNvPr>
              <p:cNvSpPr txBox="1"/>
              <p:nvPr/>
            </p:nvSpPr>
            <p:spPr>
              <a:xfrm>
                <a:off x="9180932" y="3749947"/>
                <a:ext cx="15135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DE"/>
                  <a:t>“Run”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F72C226-48AA-42DD-B646-873CE44DC6D7}"/>
                </a:ext>
              </a:extLst>
            </p:cNvPr>
            <p:cNvGrpSpPr/>
            <p:nvPr/>
          </p:nvGrpSpPr>
          <p:grpSpPr>
            <a:xfrm>
              <a:off x="8364171" y="3091745"/>
              <a:ext cx="2995652" cy="522085"/>
              <a:chOff x="7551371" y="3077231"/>
              <a:chExt cx="2995652" cy="52208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5081FE0-E296-4350-94FC-D092559BA2D9}"/>
                  </a:ext>
                </a:extLst>
              </p:cNvPr>
              <p:cNvSpPr txBox="1"/>
              <p:nvPr/>
            </p:nvSpPr>
            <p:spPr>
              <a:xfrm>
                <a:off x="7803823" y="3113988"/>
                <a:ext cx="2743200" cy="400110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basic_signal_fg.py</a:t>
                </a:r>
              </a:p>
            </p:txBody>
          </p:sp>
          <p:pic>
            <p:nvPicPr>
              <p:cNvPr id="31" name="Picture 6">
                <a:extLst>
                  <a:ext uri="{FF2B5EF4-FFF2-40B4-BE49-F238E27FC236}">
                    <a16:creationId xmlns:a16="http://schemas.microsoft.com/office/drawing/2014/main" id="{0122E125-D06C-451B-870D-DD0340F8BB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51371" y="3077231"/>
                <a:ext cx="500877" cy="522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3470FE2-F764-4455-BE39-8521DCBFCA9E}"/>
              </a:ext>
            </a:extLst>
          </p:cNvPr>
          <p:cNvGrpSpPr/>
          <p:nvPr/>
        </p:nvGrpSpPr>
        <p:grpSpPr>
          <a:xfrm>
            <a:off x="265325" y="2551195"/>
            <a:ext cx="8027613" cy="2149005"/>
            <a:chOff x="411375" y="1497095"/>
            <a:chExt cx="8027613" cy="214900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0BDFAA-676F-7845-B096-925F972F6CC7}"/>
                </a:ext>
              </a:extLst>
            </p:cNvPr>
            <p:cNvSpPr txBox="1"/>
            <p:nvPr/>
          </p:nvSpPr>
          <p:spPr>
            <a:xfrm>
              <a:off x="411375" y="1497095"/>
              <a:ext cx="8027613" cy="210826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l"/>
              <a:r>
                <a:rPr lang="en-DE" b="1" u="sng">
                  <a:latin typeface="Arial"/>
                  <a:cs typeface="Arial"/>
                </a:rPr>
                <a:t>Adding more functionality: Out of tree-modules</a:t>
              </a:r>
              <a:br>
                <a:rPr lang="en-DE" b="1" u="sng">
                  <a:latin typeface="Arial"/>
                  <a:cs typeface="Arial"/>
                </a:rPr>
              </a:br>
              <a:r>
                <a:rPr lang="en-DE" sz="1800">
                  <a:latin typeface="Arial"/>
                  <a:cs typeface="Arial"/>
                </a:rPr>
                <a:t>Modules and their blocks add to the capability of GRC</a:t>
              </a:r>
              <a:endParaRPr lang="en-US" sz="1800">
                <a:latin typeface="Arial"/>
                <a:cs typeface="Arial"/>
              </a:endParaRPr>
            </a:p>
            <a:p>
              <a:pPr marL="342900" indent="-342900" algn="l">
                <a:buFont typeface="Arial"/>
                <a:buChar char="•"/>
              </a:pPr>
              <a:r>
                <a:rPr lang="en-US" sz="1800">
                  <a:latin typeface="Arial"/>
                  <a:cs typeface="Arial"/>
                </a:rPr>
                <a:t>With different groups working on and with GRC, a</a:t>
              </a:r>
              <a:br>
                <a:rPr lang="en-US" sz="1800">
                  <a:latin typeface="Arial"/>
                  <a:cs typeface="Arial"/>
                </a:rPr>
              </a:br>
              <a:r>
                <a:rPr lang="en-US" sz="1800">
                  <a:latin typeface="Arial"/>
                  <a:cs typeface="Arial"/>
                </a:rPr>
                <a:t>broad set of OOT found on the internet</a:t>
              </a:r>
              <a:br>
                <a:rPr lang="en-US" sz="1800">
                  <a:latin typeface="Arial"/>
                  <a:cs typeface="Arial"/>
                </a:rPr>
              </a:br>
              <a:endParaRPr lang="en-US" sz="1800">
                <a:latin typeface="Arial"/>
                <a:cs typeface="Arial"/>
              </a:endParaRPr>
            </a:p>
            <a:p>
              <a:pPr marL="342900" indent="-342900" algn="l">
                <a:buFont typeface="Arial"/>
                <a:buChar char="•"/>
              </a:pPr>
              <a:r>
                <a:rPr lang="en-US" sz="1800">
                  <a:latin typeface="Arial"/>
                  <a:cs typeface="Arial"/>
                </a:rPr>
                <a:t>Block creation with the </a:t>
              </a:r>
              <a:r>
                <a:rPr lang="en-US" sz="1800" err="1">
                  <a:latin typeface="Arial"/>
                  <a:cs typeface="Arial"/>
                </a:rPr>
                <a:t>gr_modtool</a:t>
              </a:r>
              <a:r>
                <a:rPr lang="en-US" sz="1800">
                  <a:latin typeface="Arial"/>
                  <a:cs typeface="Arial"/>
                </a:rPr>
                <a:t> </a:t>
              </a:r>
            </a:p>
          </p:txBody>
        </p:sp>
        <p:pic>
          <p:nvPicPr>
            <p:cNvPr id="25" name="Picture 25">
              <a:extLst>
                <a:ext uri="{FF2B5EF4-FFF2-40B4-BE49-F238E27FC236}">
                  <a16:creationId xmlns:a16="http://schemas.microsoft.com/office/drawing/2014/main" id="{E194DD85-F9E0-41F5-955C-09BDD1D76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7758" y="2103755"/>
              <a:ext cx="631373" cy="624116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DF749FCD-A243-4559-BCAA-61A7EB37C122}"/>
                </a:ext>
              </a:extLst>
            </p:cNvPr>
            <p:cNvGrpSpPr/>
            <p:nvPr/>
          </p:nvGrpSpPr>
          <p:grpSpPr>
            <a:xfrm>
              <a:off x="4810997" y="2966785"/>
              <a:ext cx="2519527" cy="679315"/>
              <a:chOff x="3427000" y="5330484"/>
              <a:chExt cx="3021113" cy="81139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8AEC00E-544E-B443-A3FC-4A686AC57390}"/>
                  </a:ext>
                </a:extLst>
              </p:cNvPr>
              <p:cNvGrpSpPr/>
              <p:nvPr/>
            </p:nvGrpSpPr>
            <p:grpSpPr>
              <a:xfrm>
                <a:off x="3427000" y="5504666"/>
                <a:ext cx="1156883" cy="579291"/>
                <a:chOff x="8817667" y="673844"/>
                <a:chExt cx="1805852" cy="893614"/>
              </a:xfrm>
            </p:grpSpPr>
            <p:pic>
              <p:nvPicPr>
                <p:cNvPr id="18" name="Picture 4" descr="Download C Language Course - C++ Logo - Full Size PNG Image - PNGkit">
                  <a:extLst>
                    <a:ext uri="{FF2B5EF4-FFF2-40B4-BE49-F238E27FC236}">
                      <a16:creationId xmlns:a16="http://schemas.microsoft.com/office/drawing/2014/main" id="{2219566B-9824-8F43-92DE-44CAF96F8CC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70331" y="716829"/>
                  <a:ext cx="653188" cy="74788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9" name="Picture 6">
                  <a:extLst>
                    <a:ext uri="{FF2B5EF4-FFF2-40B4-BE49-F238E27FC236}">
                      <a16:creationId xmlns:a16="http://schemas.microsoft.com/office/drawing/2014/main" id="{1D83A274-6535-9245-A069-1737E46D3D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17667" y="765302"/>
                  <a:ext cx="742211" cy="74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71D7B74-3F9A-8E46-90E1-5CF8CC1D00BA}"/>
                    </a:ext>
                  </a:extLst>
                </p:cNvPr>
                <p:cNvSpPr txBox="1"/>
                <p:nvPr/>
              </p:nvSpPr>
              <p:spPr>
                <a:xfrm>
                  <a:off x="9502692" y="673844"/>
                  <a:ext cx="501155" cy="89361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DE" sz="2800"/>
                    <a:t>/</a:t>
                  </a:r>
                </a:p>
              </p:txBody>
            </p:sp>
          </p:grpSp>
          <p:pic>
            <p:nvPicPr>
              <p:cNvPr id="10" name="Picture 10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D1E9A4E0-1403-440E-B8AF-CCF737503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86002" y="5330484"/>
                <a:ext cx="1262111" cy="811395"/>
              </a:xfrm>
              <a:prstGeom prst="rect">
                <a:avLst/>
              </a:prstGeom>
            </p:spPr>
          </p:pic>
          <p:sp>
            <p:nvSpPr>
              <p:cNvPr id="12" name="Plus Sign 11">
                <a:extLst>
                  <a:ext uri="{FF2B5EF4-FFF2-40B4-BE49-F238E27FC236}">
                    <a16:creationId xmlns:a16="http://schemas.microsoft.com/office/drawing/2014/main" id="{5A0DA987-3404-4EF6-985A-65B7595A9CB6}"/>
                  </a:ext>
                </a:extLst>
              </p:cNvPr>
              <p:cNvSpPr/>
              <p:nvPr/>
            </p:nvSpPr>
            <p:spPr bwMode="auto">
              <a:xfrm>
                <a:off x="4608166" y="5503704"/>
                <a:ext cx="605287" cy="594504"/>
              </a:xfrm>
              <a:prstGeom prst="mathPlus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78EAF4-E613-4ED9-8E48-6B30842809D1}"/>
              </a:ext>
            </a:extLst>
          </p:cNvPr>
          <p:cNvGrpSpPr/>
          <p:nvPr/>
        </p:nvGrpSpPr>
        <p:grpSpPr>
          <a:xfrm>
            <a:off x="1980382" y="4906032"/>
            <a:ext cx="3863206" cy="1249823"/>
            <a:chOff x="1980382" y="4855232"/>
            <a:chExt cx="3863206" cy="124982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0A57B36-18D7-4746-9E81-32A3036B5293}"/>
                </a:ext>
              </a:extLst>
            </p:cNvPr>
            <p:cNvGrpSpPr/>
            <p:nvPr/>
          </p:nvGrpSpPr>
          <p:grpSpPr>
            <a:xfrm>
              <a:off x="1980382" y="5425740"/>
              <a:ext cx="3863206" cy="679315"/>
              <a:chOff x="1980382" y="5425740"/>
              <a:chExt cx="3863206" cy="679315"/>
            </a:xfrm>
          </p:grpSpPr>
          <p:pic>
            <p:nvPicPr>
              <p:cNvPr id="7" name="Picture 8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C4CD27EB-73B6-42F8-A17C-F45D89530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494213" y="5517341"/>
                <a:ext cx="1349375" cy="444500"/>
              </a:xfrm>
              <a:prstGeom prst="rect">
                <a:avLst/>
              </a:prstGeom>
            </p:spPr>
          </p:pic>
          <p:pic>
            <p:nvPicPr>
              <p:cNvPr id="29" name="Picture 10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81150065-3B3D-4184-AE18-3B654CA6D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0382" y="5425740"/>
                <a:ext cx="1052567" cy="679315"/>
              </a:xfrm>
              <a:prstGeom prst="rect">
                <a:avLst/>
              </a:prstGeom>
            </p:spPr>
          </p:pic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6C9FA600-0699-4769-80BD-F7F40AC7D25E}"/>
                  </a:ext>
                </a:extLst>
              </p:cNvPr>
              <p:cNvSpPr/>
              <p:nvPr/>
            </p:nvSpPr>
            <p:spPr bwMode="auto">
              <a:xfrm>
                <a:off x="3390646" y="5567934"/>
                <a:ext cx="800608" cy="344932"/>
              </a:xfrm>
              <a:prstGeom prst="rightArrow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974672B-FE60-4BCC-823F-D0665D9D0FC3}"/>
                </a:ext>
              </a:extLst>
            </p:cNvPr>
            <p:cNvGrpSpPr/>
            <p:nvPr/>
          </p:nvGrpSpPr>
          <p:grpSpPr>
            <a:xfrm>
              <a:off x="2235200" y="4855232"/>
              <a:ext cx="3190875" cy="584775"/>
              <a:chOff x="2235200" y="4855232"/>
              <a:chExt cx="3190875" cy="584775"/>
            </a:xfrm>
          </p:grpSpPr>
          <p:pic>
            <p:nvPicPr>
              <p:cNvPr id="36" name="Picture 39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DB258FA7-80F8-4876-92BE-E782636A3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35200" y="4859139"/>
                <a:ext cx="2311400" cy="530622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0678425-7A70-406D-B66B-1B2768A551E4}"/>
                  </a:ext>
                </a:extLst>
              </p:cNvPr>
              <p:cNvSpPr txBox="1"/>
              <p:nvPr/>
            </p:nvSpPr>
            <p:spPr>
              <a:xfrm>
                <a:off x="4537075" y="4855232"/>
                <a:ext cx="889000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3200">
                    <a:latin typeface="Amasis MT Pro Black"/>
                    <a:cs typeface="Arial"/>
                  </a:rPr>
                  <a:t>3.9</a:t>
                </a:r>
                <a:endParaRPr lang="en-US" sz="3200">
                  <a:latin typeface="Amasis MT Pro Black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6D3537-3046-4D68-9E39-C394D0340C0F}"/>
              </a:ext>
            </a:extLst>
          </p:cNvPr>
          <p:cNvSpPr txBox="1"/>
          <p:nvPr/>
        </p:nvSpPr>
        <p:spPr>
          <a:xfrm>
            <a:off x="265325" y="887495"/>
            <a:ext cx="7379913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u="sng">
                <a:latin typeface="Arial"/>
                <a:cs typeface="Arial"/>
              </a:rPr>
              <a:t>Problems with embedded python blocks: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>
                <a:latin typeface="Arial"/>
                <a:cs typeface="Arial"/>
              </a:rPr>
              <a:t>Speed</a:t>
            </a:r>
            <a:endParaRPr lang="en-US" err="1">
              <a:cs typeface="Arial" pitchFamily="34" charset="0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800">
                <a:latin typeface="Arial"/>
                <a:cs typeface="Arial"/>
              </a:rPr>
              <a:t>The fact that they live in the graph, makes them hard to share and update </a:t>
            </a:r>
            <a:endParaRPr lang="en-US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37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BED2-06D6-A14E-9056-CB9ED864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A simple SDR transmitter and reciever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2E19D-C195-EB48-85D7-BBA96C40E2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B3CA9D4-A7F2-7543-AD23-7509ABE64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289" y="3753135"/>
            <a:ext cx="7880155" cy="174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7430EF3-026A-AF46-B4EB-7B5468C90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1355204"/>
            <a:ext cx="9321959" cy="174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05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DF4D-43AD-C94E-93E7-45B61AD53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</a:t>
            </a:r>
            <a:r>
              <a:rPr lang="en-DE" dirty="0"/>
              <a:t>DR VS HDR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21C2CA-35D3-0A46-9B61-B652058B56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110E30F-85DC-4145-B430-724D01C9C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50" y="1651000"/>
            <a:ext cx="9461500" cy="35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115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5D40-5AC7-824C-802B-3B2F662B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DEDC5-3F21-774D-BDCC-7FB1E7DF6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Calibri"/>
                <a:cs typeface="Calibri"/>
              </a:rPr>
              <a:t>Task 1.c.1: </a:t>
            </a:r>
            <a:r>
              <a:rPr lang="en-US" err="1">
                <a:latin typeface="Calibri"/>
                <a:cs typeface="Calibri"/>
              </a:rPr>
              <a:t>Anwedungsfälle</a:t>
            </a:r>
            <a:r>
              <a:rPr lang="en-US">
                <a:latin typeface="Calibri"/>
                <a:cs typeface="Calibri"/>
              </a:rPr>
              <a:t> und </a:t>
            </a:r>
            <a:r>
              <a:rPr lang="en-US" err="1">
                <a:latin typeface="Calibri"/>
                <a:cs typeface="Calibri"/>
              </a:rPr>
              <a:t>Szenarien</a:t>
            </a:r>
            <a:endParaRPr lang="en-US">
              <a:latin typeface="Calibri"/>
              <a:cs typeface="Calibri"/>
            </a:endParaRPr>
          </a:p>
          <a:p>
            <a:r>
              <a:rPr lang="en-US" b="1">
                <a:latin typeface="Calibri"/>
                <a:cs typeface="Calibri"/>
              </a:rPr>
              <a:t>Task 2.a.1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/>
              <a:t>Analyse von </a:t>
            </a:r>
            <a:r>
              <a:rPr lang="en-GB" err="1"/>
              <a:t>verschiedenen</a:t>
            </a:r>
            <a:r>
              <a:rPr lang="en-GB"/>
              <a:t> ML-</a:t>
            </a:r>
            <a:r>
              <a:rPr lang="en-GB" err="1"/>
              <a:t>Ansätzen</a:t>
            </a:r>
            <a:r>
              <a:rPr lang="en-GB"/>
              <a:t> </a:t>
            </a:r>
            <a:r>
              <a:rPr lang="en-GB" err="1"/>
              <a:t>für</a:t>
            </a:r>
            <a:r>
              <a:rPr lang="en-GB"/>
              <a:t> den </a:t>
            </a:r>
            <a:r>
              <a:rPr lang="en-GB" err="1"/>
              <a:t>Einsatz</a:t>
            </a:r>
            <a:r>
              <a:rPr lang="en-GB"/>
              <a:t> </a:t>
            </a:r>
            <a:r>
              <a:rPr lang="en-GB" err="1"/>
              <a:t>bei</a:t>
            </a:r>
            <a:r>
              <a:rPr lang="en-GB"/>
              <a:t> der </a:t>
            </a:r>
            <a:r>
              <a:rPr lang="en-GB" err="1"/>
              <a:t>Signaldetektion</a:t>
            </a:r>
            <a:r>
              <a:rPr lang="en-GB"/>
              <a:t> (</a:t>
            </a:r>
            <a:r>
              <a:rPr lang="en-GB" err="1"/>
              <a:t>zur</a:t>
            </a:r>
            <a:r>
              <a:rPr lang="en-GB"/>
              <a:t> </a:t>
            </a:r>
            <a:r>
              <a:rPr lang="en-GB" err="1"/>
              <a:t>Laufzeit</a:t>
            </a:r>
            <a:r>
              <a:rPr lang="en-GB"/>
              <a:t>)</a:t>
            </a:r>
          </a:p>
          <a:p>
            <a:r>
              <a:rPr lang="en-US" b="1">
                <a:latin typeface="Calibri"/>
                <a:cs typeface="Calibri"/>
              </a:rPr>
              <a:t>Task 2.a.2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/>
              <a:t>MIMO </a:t>
            </a:r>
            <a:r>
              <a:rPr lang="en-GB" err="1"/>
              <a:t>Kanalschätzung</a:t>
            </a:r>
            <a:r>
              <a:rPr lang="en-GB"/>
              <a:t> und -</a:t>
            </a:r>
            <a:r>
              <a:rPr lang="en-GB" err="1"/>
              <a:t>entzerrung</a:t>
            </a:r>
            <a:r>
              <a:rPr lang="en-GB"/>
              <a:t> </a:t>
            </a:r>
            <a:r>
              <a:rPr lang="en-GB" err="1"/>
              <a:t>durch</a:t>
            </a:r>
            <a:r>
              <a:rPr lang="en-GB"/>
              <a:t> </a:t>
            </a:r>
            <a:r>
              <a:rPr lang="en-GB" err="1"/>
              <a:t>neuronale</a:t>
            </a:r>
            <a:r>
              <a:rPr lang="en-GB"/>
              <a:t> </a:t>
            </a:r>
            <a:r>
              <a:rPr lang="en-GB" err="1"/>
              <a:t>Netze</a:t>
            </a:r>
            <a:endParaRPr lang="en-GB"/>
          </a:p>
          <a:p>
            <a:r>
              <a:rPr lang="en-US" b="1">
                <a:latin typeface="Calibri"/>
                <a:cs typeface="Calibri"/>
              </a:rPr>
              <a:t>Task 2.a.3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 i="1"/>
              <a:t>Adaption von MIMO-OFDM </a:t>
            </a:r>
            <a:r>
              <a:rPr lang="en-GB" i="1" err="1"/>
              <a:t>Systemen</a:t>
            </a:r>
            <a:r>
              <a:rPr lang="en-GB" i="1"/>
              <a:t> </a:t>
            </a:r>
            <a:r>
              <a:rPr lang="en-GB" i="1" err="1"/>
              <a:t>mittels</a:t>
            </a:r>
            <a:r>
              <a:rPr lang="en-GB" i="1"/>
              <a:t> </a:t>
            </a:r>
            <a:r>
              <a:rPr lang="en-GB" i="1" err="1"/>
              <a:t>neuronaler</a:t>
            </a:r>
            <a:r>
              <a:rPr lang="en-GB" i="1"/>
              <a:t> </a:t>
            </a:r>
            <a:r>
              <a:rPr lang="en-GB" i="1" err="1"/>
              <a:t>Netze</a:t>
            </a:r>
            <a:r>
              <a:rPr lang="en-GB" i="1"/>
              <a:t> </a:t>
            </a:r>
          </a:p>
          <a:p>
            <a:r>
              <a:rPr lang="en-US" b="1">
                <a:latin typeface="Calibri"/>
                <a:cs typeface="Calibri"/>
              </a:rPr>
              <a:t>Task 2.c.1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 i="1" err="1"/>
              <a:t>Untersuchung</a:t>
            </a:r>
            <a:r>
              <a:rPr lang="en-GB" i="1"/>
              <a:t> von </a:t>
            </a:r>
            <a:r>
              <a:rPr lang="en-GB" i="1" err="1"/>
              <a:t>geeigneten</a:t>
            </a:r>
            <a:r>
              <a:rPr lang="en-GB" i="1"/>
              <a:t> ML-</a:t>
            </a:r>
            <a:r>
              <a:rPr lang="en-GB" i="1" err="1"/>
              <a:t>Verfahren</a:t>
            </a:r>
            <a:r>
              <a:rPr lang="en-GB" i="1"/>
              <a:t> </a:t>
            </a:r>
            <a:r>
              <a:rPr lang="en-GB" i="1" err="1"/>
              <a:t>für</a:t>
            </a:r>
            <a:r>
              <a:rPr lang="en-GB" i="1"/>
              <a:t> die </a:t>
            </a:r>
            <a:r>
              <a:rPr lang="en-GB" i="1" err="1"/>
              <a:t>Signalverarbeitungskette</a:t>
            </a:r>
            <a:r>
              <a:rPr lang="en-GB" i="1"/>
              <a:t> von </a:t>
            </a:r>
            <a:r>
              <a:rPr lang="en-GB" i="1" err="1"/>
              <a:t>Mehrträgermodulationsverfahren</a:t>
            </a:r>
            <a:r>
              <a:rPr lang="en-GB" i="1"/>
              <a:t> </a:t>
            </a:r>
          </a:p>
          <a:p>
            <a:r>
              <a:rPr lang="en-US" b="1">
                <a:latin typeface="Calibri"/>
                <a:cs typeface="Calibri"/>
              </a:rPr>
              <a:t>Task 2.c.2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 i="1"/>
              <a:t>Training der </a:t>
            </a:r>
            <a:r>
              <a:rPr lang="en-GB" i="1" err="1"/>
              <a:t>Neuronalen</a:t>
            </a:r>
            <a:r>
              <a:rPr lang="en-GB" i="1"/>
              <a:t> </a:t>
            </a:r>
            <a:r>
              <a:rPr lang="en-GB" i="1" err="1"/>
              <a:t>Netze</a:t>
            </a:r>
            <a:r>
              <a:rPr lang="en-GB" i="1"/>
              <a:t> und Simulation des </a:t>
            </a:r>
            <a:r>
              <a:rPr lang="en-GB" i="1" err="1"/>
              <a:t>Gesamtsystems</a:t>
            </a:r>
            <a:r>
              <a:rPr lang="en-GB" i="1"/>
              <a:t> </a:t>
            </a:r>
          </a:p>
          <a:p>
            <a:r>
              <a:rPr lang="en-US" b="1">
                <a:latin typeface="Calibri"/>
                <a:cs typeface="Calibri"/>
              </a:rPr>
              <a:t>Task 2.c.3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 i="1" err="1"/>
              <a:t>Entwurf</a:t>
            </a:r>
            <a:r>
              <a:rPr lang="en-GB" i="1"/>
              <a:t> und </a:t>
            </a:r>
            <a:r>
              <a:rPr lang="en-GB" i="1" err="1"/>
              <a:t>Implementierung</a:t>
            </a:r>
            <a:r>
              <a:rPr lang="en-GB" i="1"/>
              <a:t> des End-to-End Systems </a:t>
            </a:r>
            <a:r>
              <a:rPr lang="en-GB" i="1" err="1"/>
              <a:t>durch</a:t>
            </a:r>
            <a:r>
              <a:rPr lang="en-GB" i="1"/>
              <a:t> Auto-Encoder</a:t>
            </a:r>
          </a:p>
          <a:p>
            <a:r>
              <a:rPr lang="en-US" b="1">
                <a:latin typeface="Calibri"/>
                <a:cs typeface="Calibri"/>
              </a:rPr>
              <a:t>Task 3.a.1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/>
              <a:t>Analyse von </a:t>
            </a:r>
            <a:r>
              <a:rPr lang="en-GB" err="1"/>
              <a:t>geeigneten</a:t>
            </a:r>
            <a:r>
              <a:rPr lang="en-GB"/>
              <a:t> </a:t>
            </a:r>
            <a:r>
              <a:rPr lang="en-GB" err="1"/>
              <a:t>Verfahren</a:t>
            </a:r>
            <a:r>
              <a:rPr lang="en-GB"/>
              <a:t> </a:t>
            </a:r>
            <a:r>
              <a:rPr lang="en-GB" err="1"/>
              <a:t>für</a:t>
            </a:r>
            <a:r>
              <a:rPr lang="en-GB"/>
              <a:t> die KI-</a:t>
            </a:r>
            <a:r>
              <a:rPr lang="en-GB" err="1"/>
              <a:t>basierte</a:t>
            </a:r>
            <a:r>
              <a:rPr lang="en-GB"/>
              <a:t> </a:t>
            </a:r>
            <a:r>
              <a:rPr lang="en-GB" err="1"/>
              <a:t>Kanaladaption</a:t>
            </a:r>
            <a:r>
              <a:rPr lang="en-GB"/>
              <a:t> und </a:t>
            </a:r>
            <a:r>
              <a:rPr lang="en-GB" err="1"/>
              <a:t>Entwicklung</a:t>
            </a:r>
            <a:r>
              <a:rPr lang="en-GB"/>
              <a:t> </a:t>
            </a:r>
            <a:r>
              <a:rPr lang="en-GB" err="1"/>
              <a:t>einer</a:t>
            </a:r>
            <a:r>
              <a:rPr lang="en-GB"/>
              <a:t> </a:t>
            </a:r>
            <a:r>
              <a:rPr lang="en-GB" err="1"/>
              <a:t>Simulationsumgebung</a:t>
            </a:r>
            <a:endParaRPr lang="en-DE" i="1"/>
          </a:p>
          <a:p>
            <a:r>
              <a:rPr lang="en-US" b="1">
                <a:latin typeface="Calibri"/>
                <a:cs typeface="Calibri"/>
              </a:rPr>
              <a:t>Task 3.a.2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 err="1"/>
              <a:t>Implementierung</a:t>
            </a:r>
            <a:r>
              <a:rPr lang="en-GB"/>
              <a:t> der </a:t>
            </a:r>
            <a:r>
              <a:rPr lang="en-GB" err="1"/>
              <a:t>Kanaladaption</a:t>
            </a:r>
            <a:r>
              <a:rPr lang="en-GB"/>
              <a:t> </a:t>
            </a:r>
            <a:r>
              <a:rPr lang="en-GB" err="1"/>
              <a:t>basierend</a:t>
            </a:r>
            <a:r>
              <a:rPr lang="en-GB"/>
              <a:t> auf den </a:t>
            </a:r>
            <a:r>
              <a:rPr lang="en-GB" err="1"/>
              <a:t>geschätzten</a:t>
            </a:r>
            <a:r>
              <a:rPr lang="en-GB"/>
              <a:t> und </a:t>
            </a:r>
            <a:r>
              <a:rPr lang="en-GB" err="1"/>
              <a:t>vorhergesagten</a:t>
            </a:r>
            <a:r>
              <a:rPr lang="en-GB"/>
              <a:t> </a:t>
            </a:r>
            <a:r>
              <a:rPr lang="en-GB" err="1"/>
              <a:t>Kanalparametern</a:t>
            </a:r>
            <a:endParaRPr lang="en-DE" i="1"/>
          </a:p>
          <a:p>
            <a:r>
              <a:rPr lang="en-US" b="1">
                <a:latin typeface="Calibri"/>
                <a:cs typeface="Calibri"/>
              </a:rPr>
              <a:t>Task 3.b.1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 err="1"/>
              <a:t>Evaluierung</a:t>
            </a:r>
            <a:r>
              <a:rPr lang="en-GB"/>
              <a:t> </a:t>
            </a:r>
            <a:r>
              <a:rPr lang="en-GB" err="1"/>
              <a:t>geeigneter</a:t>
            </a:r>
            <a:r>
              <a:rPr lang="en-GB"/>
              <a:t> ML-</a:t>
            </a:r>
            <a:r>
              <a:rPr lang="en-GB" err="1"/>
              <a:t>Verfahren</a:t>
            </a:r>
            <a:r>
              <a:rPr lang="en-GB"/>
              <a:t> </a:t>
            </a:r>
            <a:r>
              <a:rPr lang="en-GB" err="1"/>
              <a:t>für</a:t>
            </a:r>
            <a:r>
              <a:rPr lang="en-GB"/>
              <a:t> die </a:t>
            </a:r>
            <a:r>
              <a:rPr lang="en-GB" err="1"/>
              <a:t>gemeinsame</a:t>
            </a:r>
            <a:r>
              <a:rPr lang="en-GB"/>
              <a:t> </a:t>
            </a:r>
            <a:r>
              <a:rPr lang="en-GB" err="1"/>
              <a:t>Kanalparameterschätzung</a:t>
            </a:r>
            <a:endParaRPr lang="en-GB"/>
          </a:p>
          <a:p>
            <a:r>
              <a:rPr lang="en-US" b="1">
                <a:latin typeface="Calibri"/>
                <a:cs typeface="Calibri"/>
              </a:rPr>
              <a:t>Task 3.b.2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 err="1"/>
              <a:t>Entwicklung</a:t>
            </a:r>
            <a:r>
              <a:rPr lang="en-GB"/>
              <a:t> des KI-</a:t>
            </a:r>
            <a:r>
              <a:rPr lang="en-GB" err="1"/>
              <a:t>Verfahrens</a:t>
            </a:r>
            <a:r>
              <a:rPr lang="en-GB"/>
              <a:t> </a:t>
            </a:r>
            <a:r>
              <a:rPr lang="en-GB" err="1"/>
              <a:t>für</a:t>
            </a:r>
            <a:r>
              <a:rPr lang="en-GB"/>
              <a:t> die </a:t>
            </a:r>
            <a:r>
              <a:rPr lang="en-GB" err="1"/>
              <a:t>gemeinsame</a:t>
            </a:r>
            <a:r>
              <a:rPr lang="en-GB"/>
              <a:t> </a:t>
            </a:r>
            <a:r>
              <a:rPr lang="en-GB" err="1"/>
              <a:t>Parameterschätzung</a:t>
            </a:r>
            <a:endParaRPr lang="en-GB"/>
          </a:p>
          <a:p>
            <a:r>
              <a:rPr lang="en-US" b="1">
                <a:latin typeface="Calibri"/>
                <a:cs typeface="Calibri"/>
              </a:rPr>
              <a:t>Task 3.d.1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/>
              <a:t>Radio Traffic </a:t>
            </a:r>
            <a:r>
              <a:rPr lang="en-GB" err="1"/>
              <a:t>Sequenz</a:t>
            </a:r>
            <a:r>
              <a:rPr lang="en-GB"/>
              <a:t> </a:t>
            </a:r>
            <a:r>
              <a:rPr lang="en-GB" err="1"/>
              <a:t>Detektion</a:t>
            </a:r>
            <a:r>
              <a:rPr lang="en-GB"/>
              <a:t> und </a:t>
            </a:r>
            <a:r>
              <a:rPr lang="en-GB" err="1"/>
              <a:t>Interferenz</a:t>
            </a:r>
            <a:r>
              <a:rPr lang="en-GB"/>
              <a:t> Management </a:t>
            </a:r>
            <a:r>
              <a:rPr lang="en-GB" err="1"/>
              <a:t>für</a:t>
            </a:r>
            <a:r>
              <a:rPr lang="en-GB"/>
              <a:t> </a:t>
            </a:r>
            <a:r>
              <a:rPr lang="en-GB" err="1"/>
              <a:t>dynamische</a:t>
            </a:r>
            <a:r>
              <a:rPr lang="en-GB"/>
              <a:t> </a:t>
            </a:r>
            <a:r>
              <a:rPr lang="en-GB" err="1"/>
              <a:t>Kanalzugriffsverfahren</a:t>
            </a:r>
            <a:endParaRPr lang="en-GB"/>
          </a:p>
          <a:p>
            <a:r>
              <a:rPr lang="en-US" b="1">
                <a:latin typeface="Calibri"/>
                <a:cs typeface="Calibri"/>
              </a:rPr>
              <a:t>Task 3.d.2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en-GB" err="1"/>
              <a:t>Entwurf</a:t>
            </a:r>
            <a:r>
              <a:rPr lang="en-GB"/>
              <a:t> </a:t>
            </a:r>
            <a:r>
              <a:rPr lang="en-GB" err="1"/>
              <a:t>einer</a:t>
            </a:r>
            <a:r>
              <a:rPr lang="en-GB"/>
              <a:t> </a:t>
            </a:r>
            <a:r>
              <a:rPr lang="en-GB" err="1"/>
              <a:t>Simulationsumgebung</a:t>
            </a:r>
            <a:r>
              <a:rPr lang="en-GB"/>
              <a:t> </a:t>
            </a:r>
            <a:r>
              <a:rPr lang="en-GB" err="1"/>
              <a:t>für</a:t>
            </a:r>
            <a:r>
              <a:rPr lang="en-GB"/>
              <a:t> den Test von </a:t>
            </a:r>
            <a:r>
              <a:rPr lang="en-GB" err="1"/>
              <a:t>dynamischen</a:t>
            </a:r>
            <a:r>
              <a:rPr lang="en-GB"/>
              <a:t> </a:t>
            </a:r>
            <a:r>
              <a:rPr lang="en-GB" err="1"/>
              <a:t>Kanalzugriffsverfahren</a:t>
            </a:r>
            <a:endParaRPr lang="en-GB"/>
          </a:p>
          <a:p>
            <a:r>
              <a:rPr lang="en-US" b="1">
                <a:latin typeface="Calibri"/>
                <a:cs typeface="Calibri"/>
              </a:rPr>
              <a:t>Task 5</a:t>
            </a:r>
            <a:r>
              <a:rPr lang="en-US">
                <a:latin typeface="Calibri"/>
                <a:cs typeface="Calibri"/>
              </a:rPr>
              <a:t>: </a:t>
            </a:r>
            <a:r>
              <a:rPr lang="de-DE" err="1"/>
              <a:t>Demonstratorplattform</a:t>
            </a:r>
            <a:endParaRPr lang="en-DE" i="1"/>
          </a:p>
          <a:p>
            <a:endParaRPr lang="en-DE" i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57A77-710B-9D4E-BF17-A441A56D06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de-DE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933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 </a:t>
            </a:r>
            <a:r>
              <a:rPr lang="en-US" noProof="0" dirty="0" err="1"/>
              <a:t>GNURadio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GNU radio is a free, powerful and </a:t>
            </a:r>
            <a:r>
              <a:rPr lang="en-US" b="1" dirty="0">
                <a:latin typeface="+mn-lt"/>
              </a:rPr>
              <a:t>open-source</a:t>
            </a:r>
            <a:r>
              <a:rPr lang="en-US" dirty="0">
                <a:latin typeface="+mn-lt"/>
              </a:rPr>
              <a:t> SDK for signal processing</a:t>
            </a:r>
          </a:p>
          <a:p>
            <a:r>
              <a:rPr lang="en-US" dirty="0">
                <a:latin typeface="+mn-lt"/>
              </a:rPr>
              <a:t>Can either be used for simulation or to interface real world hardware</a:t>
            </a: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Broad </a:t>
            </a:r>
            <a:r>
              <a:rPr lang="en-US" b="1" dirty="0">
                <a:solidFill>
                  <a:srgbClr val="131F19"/>
                </a:solidFill>
                <a:latin typeface="+mn-lt"/>
              </a:rPr>
              <a:t>compatibility</a:t>
            </a:r>
            <a:r>
              <a:rPr lang="en-US" dirty="0">
                <a:solidFill>
                  <a:srgbClr val="131F19"/>
                </a:solidFill>
                <a:latin typeface="+mn-lt"/>
              </a:rPr>
              <a:t> with external RF-Hardware</a:t>
            </a:r>
          </a:p>
          <a:p>
            <a:r>
              <a:rPr lang="en-US" dirty="0">
                <a:solidFill>
                  <a:srgbClr val="131F19"/>
                </a:solidFill>
                <a:latin typeface="+mn-lt"/>
              </a:rPr>
              <a:t>Written in C++ and Python</a:t>
            </a:r>
          </a:p>
          <a:p>
            <a:pPr marL="0" indent="0">
              <a:buNone/>
            </a:pPr>
            <a:endParaRPr lang="en-US" dirty="0">
              <a:solidFill>
                <a:srgbClr val="131F19"/>
              </a:solidFill>
              <a:latin typeface="+mn-lt"/>
            </a:endParaRP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de-DE">
              <a:solidFill>
                <a:srgbClr val="00000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EA3972-6BC4-9640-8437-E90D36CFA856}"/>
              </a:ext>
            </a:extLst>
          </p:cNvPr>
          <p:cNvGrpSpPr/>
          <p:nvPr/>
        </p:nvGrpSpPr>
        <p:grpSpPr>
          <a:xfrm>
            <a:off x="839155" y="2514258"/>
            <a:ext cx="6018845" cy="3530056"/>
            <a:chOff x="649993" y="2496476"/>
            <a:chExt cx="5454677" cy="3199171"/>
          </a:xfrm>
        </p:grpSpPr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D47A16BE-6AA2-4AB1-A7E3-144E6407D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993" y="2496476"/>
              <a:ext cx="5454677" cy="319917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Graphic 7">
              <a:extLst>
                <a:ext uri="{FF2B5EF4-FFF2-40B4-BE49-F238E27FC236}">
                  <a16:creationId xmlns:a16="http://schemas.microsoft.com/office/drawing/2014/main" id="{2781941F-F08A-4FB0-A6B9-DCB9C09CF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517020" y="4943476"/>
              <a:ext cx="1715187" cy="39621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47B810F-04B9-1D44-98FB-082DC27EB7CF}"/>
              </a:ext>
            </a:extLst>
          </p:cNvPr>
          <p:cNvGrpSpPr/>
          <p:nvPr/>
        </p:nvGrpSpPr>
        <p:grpSpPr>
          <a:xfrm>
            <a:off x="7857659" y="1968462"/>
            <a:ext cx="3376145" cy="3908464"/>
            <a:chOff x="7857659" y="1968462"/>
            <a:chExt cx="3376145" cy="3908464"/>
          </a:xfrm>
        </p:grpSpPr>
        <p:pic>
          <p:nvPicPr>
            <p:cNvPr id="1032" name="Picture 8" descr="ANALOG DEVICES ADALM-Pluto SDR-Software-Definiertes: Amazon.de: Computer &amp;amp;  Zubehör">
              <a:extLst>
                <a:ext uri="{FF2B5EF4-FFF2-40B4-BE49-F238E27FC236}">
                  <a16:creationId xmlns:a16="http://schemas.microsoft.com/office/drawing/2014/main" id="{8714761F-5512-8E48-AF77-2650DC3A9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7659" y="2981996"/>
              <a:ext cx="3376145" cy="2894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Download C Language Course - C++ Logo - Full Size PNG Image - PNGkit">
              <a:extLst>
                <a:ext uri="{FF2B5EF4-FFF2-40B4-BE49-F238E27FC236}">
                  <a16:creationId xmlns:a16="http://schemas.microsoft.com/office/drawing/2014/main" id="{6B043DBC-AE79-DF46-AFCE-19DB1D355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9059" y="1968462"/>
              <a:ext cx="1416128" cy="1621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624B4AB0-A807-F540-8551-37046B3C88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7659" y="2808025"/>
              <a:ext cx="1621436" cy="16214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9013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GRC: Creating </a:t>
            </a:r>
            <a:r>
              <a:rPr lang="en-US" noProof="0" dirty="0" err="1"/>
              <a:t>emebeded</a:t>
            </a:r>
            <a:r>
              <a:rPr lang="en-US" noProof="0" dirty="0"/>
              <a:t> Python blocks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Example Filtering </a:t>
            </a:r>
          </a:p>
          <a:p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4C1943-2860-434A-8487-45E8FB768A85}"/>
              </a:ext>
            </a:extLst>
          </p:cNvPr>
          <p:cNvSpPr/>
          <p:nvPr/>
        </p:nvSpPr>
        <p:spPr>
          <a:xfrm>
            <a:off x="2854037" y="1161990"/>
            <a:ext cx="47537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http://blog.sdr.hu/grblocks/xlating-fir.html</a:t>
            </a:r>
          </a:p>
        </p:txBody>
      </p:sp>
      <p:pic>
        <p:nvPicPr>
          <p:cNvPr id="2050" name="Picture 2" descr="Block">
            <a:extLst>
              <a:ext uri="{FF2B5EF4-FFF2-40B4-BE49-F238E27FC236}">
                <a16:creationId xmlns:a16="http://schemas.microsoft.com/office/drawing/2014/main" id="{5D0F1589-8ED2-8B41-96D1-1FF6BB5A5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087" y="3429000"/>
            <a:ext cx="3263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peration">
            <a:extLst>
              <a:ext uri="{FF2B5EF4-FFF2-40B4-BE49-F238E27FC236}">
                <a16:creationId xmlns:a16="http://schemas.microsoft.com/office/drawing/2014/main" id="{C067F3F0-D4FA-724F-A631-3142982F9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795" y="1855017"/>
            <a:ext cx="1806330" cy="413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xFlow">
            <a:extLst>
              <a:ext uri="{FF2B5EF4-FFF2-40B4-BE49-F238E27FC236}">
                <a16:creationId xmlns:a16="http://schemas.microsoft.com/office/drawing/2014/main" id="{8F2D2736-6731-3A47-B4D3-9BBABE84A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19" y="2431844"/>
            <a:ext cx="3235957" cy="2354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CAFD61-752B-3A47-B777-F0FCA0696918}"/>
              </a:ext>
            </a:extLst>
          </p:cNvPr>
          <p:cNvSpPr/>
          <p:nvPr/>
        </p:nvSpPr>
        <p:spPr>
          <a:xfrm>
            <a:off x="5923987" y="5157982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dirty="0"/>
              <a:t>http://www.trondeau.com/blog/2014/2/27/to-use-or-not-to-use-fft-filters.html</a:t>
            </a:r>
          </a:p>
        </p:txBody>
      </p:sp>
    </p:spTree>
    <p:extLst>
      <p:ext uri="{BB962C8B-B14F-4D97-AF65-F5344CB8AC3E}">
        <p14:creationId xmlns:p14="http://schemas.microsoft.com/office/powerpoint/2010/main" val="38150145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Using GRC: Creating Out Of Tree modules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131F19"/>
                </a:solidFill>
                <a:latin typeface="+mn-lt"/>
              </a:rPr>
              <a:t>Basic concept #1: Data flows from source to sink</a:t>
            </a: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2781941F-F08A-4FB0-A6B9-DCB9C09CF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33192" y="116632"/>
            <a:ext cx="2904545" cy="670958"/>
          </a:xfrm>
          <a:prstGeom prst="rect">
            <a:avLst/>
          </a:prstGeom>
        </p:spPr>
      </p:pic>
      <p:pic>
        <p:nvPicPr>
          <p:cNvPr id="1026" name="Picture 2" descr="Ham It Up Nano - Winziger HF, MF und NF-Aufwärtswandler mit TCXO. Erweitert  den Frequenzbereich Ihres Bevorzugten RTL-SDR oder Radios auf Bis Zu  100kHz. Inklusive Aluminiumgehäuse und Zubehör: Amazon.de: Elektronik &amp;amp; Foto">
            <a:extLst>
              <a:ext uri="{FF2B5EF4-FFF2-40B4-BE49-F238E27FC236}">
                <a16:creationId xmlns:a16="http://schemas.microsoft.com/office/drawing/2014/main" id="{7E9D5680-F0A3-FA4E-B460-416523B8B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048" y="2615191"/>
            <a:ext cx="3507901" cy="246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695C88-2205-1C43-BA8C-D57A9E7FB587}"/>
              </a:ext>
            </a:extLst>
          </p:cNvPr>
          <p:cNvSpPr/>
          <p:nvPr/>
        </p:nvSpPr>
        <p:spPr>
          <a:xfrm>
            <a:off x="1052945" y="176361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DE" dirty="0"/>
              <a:t>http://www.pg540.org/wiki/index.php/ADALM-PLUTO_(SDR_rx/tx)_notes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6A4B4E-407C-6E4C-A2D7-0172F4023FD9}"/>
              </a:ext>
            </a:extLst>
          </p:cNvPr>
          <p:cNvSpPr/>
          <p:nvPr/>
        </p:nvSpPr>
        <p:spPr>
          <a:xfrm>
            <a:off x="572018" y="4877781"/>
            <a:ext cx="4480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E" dirty="0"/>
              <a:t>https://github.com/unixpunk/PlutoWeb</a:t>
            </a:r>
          </a:p>
        </p:txBody>
      </p:sp>
    </p:spTree>
    <p:extLst>
      <p:ext uri="{BB962C8B-B14F-4D97-AF65-F5344CB8AC3E}">
        <p14:creationId xmlns:p14="http://schemas.microsoft.com/office/powerpoint/2010/main" val="1464833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History and state of </a:t>
            </a:r>
            <a:r>
              <a:rPr lang="en-US" noProof="0" dirty="0" err="1"/>
              <a:t>GNURadio</a:t>
            </a:r>
            <a:r>
              <a:rPr lang="en-US" noProof="0" dirty="0"/>
              <a:t> today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25" y="1982648"/>
            <a:ext cx="6738166" cy="2041556"/>
          </a:xfrm>
        </p:spPr>
        <p:txBody>
          <a:bodyPr/>
          <a:lstStyle/>
          <a:p>
            <a:r>
              <a:rPr lang="en-US" dirty="0" err="1">
                <a:latin typeface="+mn-lt"/>
              </a:rPr>
              <a:t>GNUradio</a:t>
            </a:r>
            <a:r>
              <a:rPr lang="en-US" dirty="0">
                <a:latin typeface="+mn-lt"/>
              </a:rPr>
              <a:t> started as the brainchild of John Gilmore and Eric </a:t>
            </a:r>
            <a:r>
              <a:rPr lang="en-US" dirty="0" err="1">
                <a:latin typeface="+mn-lt"/>
              </a:rPr>
              <a:t>Bossom</a:t>
            </a:r>
            <a:r>
              <a:rPr lang="en-US" dirty="0">
                <a:latin typeface="+mn-lt"/>
              </a:rPr>
              <a:t> in 2001 and was based on </a:t>
            </a:r>
            <a:r>
              <a:rPr lang="en-GB" dirty="0" err="1"/>
              <a:t>Pspectra</a:t>
            </a:r>
            <a:endParaRPr lang="en-GB" dirty="0"/>
          </a:p>
          <a:p>
            <a:r>
              <a:rPr lang="en-GB" dirty="0">
                <a:latin typeface="+mn-lt"/>
              </a:rPr>
              <a:t>Went through several overhauls with it’s  more than 20 years history</a:t>
            </a:r>
          </a:p>
          <a:p>
            <a:r>
              <a:rPr lang="en-GB" dirty="0">
                <a:latin typeface="+mn-lt"/>
              </a:rPr>
              <a:t>Most recent stable release today is 3.9.2</a:t>
            </a:r>
          </a:p>
          <a:p>
            <a:r>
              <a:rPr lang="en-GB" dirty="0">
                <a:latin typeface="+mn-lt"/>
              </a:rPr>
              <a:t>Supported by many chairs, companies and enthusiast alike</a:t>
            </a: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solidFill>
                <a:srgbClr val="131F19"/>
              </a:solidFill>
              <a:latin typeface="+mn-lt"/>
            </a:endParaRPr>
          </a:p>
          <a:p>
            <a:pPr marL="0" indent="0">
              <a:buNone/>
            </a:pPr>
            <a:endParaRPr lang="de-DE" dirty="0">
              <a:latin typeface="+mn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de-DE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0D8385-9E77-4647-95E5-048453424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" t="22178" r="3015" b="2784"/>
          <a:stretch/>
        </p:blipFill>
        <p:spPr>
          <a:xfrm>
            <a:off x="7345467" y="1319348"/>
            <a:ext cx="4535032" cy="4219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F828A6B-C95A-6649-A6A0-8E887A807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2" y="864354"/>
            <a:ext cx="4415246" cy="101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EEC09C27-14CA-4342-A8AE-F06A0558E8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371852"/>
              </p:ext>
            </p:extLst>
          </p:nvPr>
        </p:nvGraphicFramePr>
        <p:xfrm>
          <a:off x="574767" y="4154834"/>
          <a:ext cx="6426924" cy="213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2308">
                  <a:extLst>
                    <a:ext uri="{9D8B030D-6E8A-4147-A177-3AD203B41FA5}">
                      <a16:colId xmlns:a16="http://schemas.microsoft.com/office/drawing/2014/main" val="2823326416"/>
                    </a:ext>
                  </a:extLst>
                </a:gridCol>
                <a:gridCol w="2142308">
                  <a:extLst>
                    <a:ext uri="{9D8B030D-6E8A-4147-A177-3AD203B41FA5}">
                      <a16:colId xmlns:a16="http://schemas.microsoft.com/office/drawing/2014/main" val="1129812767"/>
                    </a:ext>
                  </a:extLst>
                </a:gridCol>
                <a:gridCol w="2142308">
                  <a:extLst>
                    <a:ext uri="{9D8B030D-6E8A-4147-A177-3AD203B41FA5}">
                      <a16:colId xmlns:a16="http://schemas.microsoft.com/office/drawing/2014/main" val="1316720054"/>
                    </a:ext>
                  </a:extLst>
                </a:gridCol>
              </a:tblGrid>
              <a:tr h="315988">
                <a:tc>
                  <a:txBody>
                    <a:bodyPr/>
                    <a:lstStyle/>
                    <a:p>
                      <a:r>
                        <a:rPr lang="en-DE" sz="1600" dirty="0"/>
                        <a:t>Web presence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Docu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OOTs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234064"/>
                  </a:ext>
                </a:extLst>
              </a:tr>
              <a:tr h="16948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hlinkClick r:id="rId5"/>
                        </a:rPr>
                        <a:t>W</a:t>
                      </a:r>
                      <a:r>
                        <a:rPr lang="en-DE" sz="1600" dirty="0">
                          <a:hlinkClick r:id="rId5"/>
                        </a:rPr>
                        <a:t>ebsite</a:t>
                      </a:r>
                      <a:br>
                        <a:rPr lang="en-DE" sz="1600" dirty="0"/>
                      </a:br>
                      <a:br>
                        <a:rPr lang="en-DE" sz="1600" dirty="0"/>
                      </a:br>
                      <a:r>
                        <a:rPr lang="en-DE" sz="1600" dirty="0">
                          <a:hlinkClick r:id="rId6"/>
                        </a:rPr>
                        <a:t>Youtube</a:t>
                      </a:r>
                      <a:br>
                        <a:rPr lang="en-DE" sz="1600" dirty="0"/>
                      </a:br>
                      <a:br>
                        <a:rPr lang="en-DE" sz="1600" dirty="0"/>
                      </a:br>
                      <a:r>
                        <a:rPr lang="en-DE" sz="1600" dirty="0">
                          <a:hlinkClick r:id="rId7"/>
                        </a:rPr>
                        <a:t>Conference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>
                          <a:hlinkClick r:id="rId8"/>
                        </a:rPr>
                        <a:t>Wiki</a:t>
                      </a:r>
                      <a:br>
                        <a:rPr lang="en-DE" sz="1600" dirty="0"/>
                      </a:br>
                      <a:endParaRPr lang="en-DE" sz="1600" dirty="0"/>
                    </a:p>
                    <a:p>
                      <a:r>
                        <a:rPr lang="en-DE" sz="1600" dirty="0">
                          <a:hlinkClick r:id="rId9"/>
                        </a:rPr>
                        <a:t>Offical Blog</a:t>
                      </a:r>
                      <a:endParaRPr lang="en-DE" sz="1600" dirty="0"/>
                    </a:p>
                    <a:p>
                      <a:br>
                        <a:rPr lang="en-DE" sz="1600" dirty="0"/>
                      </a:br>
                      <a:r>
                        <a:rPr lang="en-DE" sz="1600" dirty="0">
                          <a:hlinkClick r:id="rId10"/>
                        </a:rPr>
                        <a:t>BastiBl_Blog</a:t>
                      </a:r>
                      <a:endParaRPr lang="en-DE" sz="1600" dirty="0"/>
                    </a:p>
                    <a:p>
                      <a:endParaRPr lang="en-DE" sz="1600" dirty="0"/>
                    </a:p>
                    <a:p>
                      <a:r>
                        <a:rPr lang="en-DE" sz="1600" dirty="0">
                          <a:hlinkClick r:id="rId11"/>
                        </a:rPr>
                        <a:t>GRC-list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>
                          <a:hlinkClick r:id="rId12"/>
                        </a:rPr>
                        <a:t>Library of OOTs</a:t>
                      </a:r>
                      <a:endParaRPr lang="en-DE" sz="1600" dirty="0"/>
                    </a:p>
                    <a:p>
                      <a:endParaRPr lang="en-DE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DE" sz="1600" dirty="0">
                          <a:hlinkClick r:id="rId13"/>
                        </a:rPr>
                        <a:t>Porting guide</a:t>
                      </a:r>
                      <a:endParaRPr lang="en-DE" sz="1600" dirty="0"/>
                    </a:p>
                    <a:p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917666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2D642BF1-A5A2-7E42-9112-AA1DF73F6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55" y="5741000"/>
            <a:ext cx="979714" cy="37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78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Installation </a:t>
            </a:r>
            <a:r>
              <a:rPr lang="en-GB" dirty="0" err="1"/>
              <a:t>GNURadio</a:t>
            </a:r>
            <a:r>
              <a:rPr lang="en-GB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63525" y="940526"/>
            <a:ext cx="7148248" cy="1974043"/>
          </a:xfrm>
        </p:spPr>
        <p:txBody>
          <a:bodyPr/>
          <a:lstStyle/>
          <a:p>
            <a:r>
              <a:rPr lang="en-GB" dirty="0" err="1">
                <a:latin typeface="+mn-lt"/>
              </a:rPr>
              <a:t>GNUradio</a:t>
            </a:r>
            <a:r>
              <a:rPr lang="en-GB" dirty="0">
                <a:latin typeface="+mn-lt"/>
              </a:rPr>
              <a:t> officially supports all major operating systems including Windows, Mac and Linux</a:t>
            </a:r>
          </a:p>
          <a:p>
            <a:r>
              <a:rPr lang="en-GB" dirty="0">
                <a:latin typeface="+mn-lt"/>
              </a:rPr>
              <a:t>In reality only Linux can be recommended</a:t>
            </a:r>
          </a:p>
          <a:p>
            <a:r>
              <a:rPr lang="en-GB" dirty="0">
                <a:latin typeface="+mn-lt"/>
              </a:rPr>
              <a:t>From personal experience Ubuntu (e.g. LTS 20.04) is advised</a:t>
            </a:r>
          </a:p>
          <a:p>
            <a:r>
              <a:rPr lang="en-GB" dirty="0">
                <a:latin typeface="+mn-lt"/>
              </a:rPr>
              <a:t>Apart from that, Kali Linux (preinstalled GRC) or a Virtual Machine can be recommended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GB" dirty="0">
              <a:solidFill>
                <a:srgbClr val="000000"/>
              </a:solidFill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9780F768-7689-1248-ADAC-9DBEB4C413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881630"/>
              </p:ext>
            </p:extLst>
          </p:nvPr>
        </p:nvGraphicFramePr>
        <p:xfrm>
          <a:off x="159020" y="3545038"/>
          <a:ext cx="11928474" cy="2473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2598">
                  <a:extLst>
                    <a:ext uri="{9D8B030D-6E8A-4147-A177-3AD203B41FA5}">
                      <a16:colId xmlns:a16="http://schemas.microsoft.com/office/drawing/2014/main" val="748320790"/>
                    </a:ext>
                  </a:extLst>
                </a:gridCol>
                <a:gridCol w="3100283">
                  <a:extLst>
                    <a:ext uri="{9D8B030D-6E8A-4147-A177-3AD203B41FA5}">
                      <a16:colId xmlns:a16="http://schemas.microsoft.com/office/drawing/2014/main" val="8728293"/>
                    </a:ext>
                  </a:extLst>
                </a:gridCol>
                <a:gridCol w="2515072">
                  <a:extLst>
                    <a:ext uri="{9D8B030D-6E8A-4147-A177-3AD203B41FA5}">
                      <a16:colId xmlns:a16="http://schemas.microsoft.com/office/drawing/2014/main" val="76790174"/>
                    </a:ext>
                  </a:extLst>
                </a:gridCol>
                <a:gridCol w="2360849">
                  <a:extLst>
                    <a:ext uri="{9D8B030D-6E8A-4147-A177-3AD203B41FA5}">
                      <a16:colId xmlns:a16="http://schemas.microsoft.com/office/drawing/2014/main" val="1543511925"/>
                    </a:ext>
                  </a:extLst>
                </a:gridCol>
                <a:gridCol w="1879672">
                  <a:extLst>
                    <a:ext uri="{9D8B030D-6E8A-4147-A177-3AD203B41FA5}">
                      <a16:colId xmlns:a16="http://schemas.microsoft.com/office/drawing/2014/main" val="3208229350"/>
                    </a:ext>
                  </a:extLst>
                </a:gridCol>
              </a:tblGrid>
              <a:tr h="6350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i="0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Prebuilt Binaries</a:t>
                      </a:r>
                    </a:p>
                    <a:p>
                      <a:r>
                        <a:rPr lang="en-GB" sz="1400" dirty="0"/>
                        <a:t>(v</a:t>
                      </a:r>
                      <a:r>
                        <a:rPr lang="en-DE" sz="1400" dirty="0"/>
                        <a:t>ia package manager)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err="1"/>
                        <a:t>using</a:t>
                      </a:r>
                      <a:r>
                        <a:rPr lang="en-DE" sz="1400" dirty="0"/>
                        <a:t> pybombs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f</a:t>
                      </a:r>
                      <a:r>
                        <a:rPr lang="en-DE" sz="1400" dirty="0"/>
                        <a:t>rom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400" dirty="0"/>
                        <a:t>Os with packed GNUradio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U</a:t>
                      </a:r>
                      <a:r>
                        <a:rPr lang="en-DE" sz="1400" dirty="0"/>
                        <a:t>sing a VM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787156"/>
                  </a:ext>
                </a:extLst>
              </a:tr>
              <a:tr h="1838755">
                <a:tc>
                  <a:txBody>
                    <a:bodyPr/>
                    <a:lstStyle/>
                    <a:p>
                      <a:r>
                        <a:rPr lang="en-DE" sz="1600" dirty="0"/>
                        <a:t>For Ubuntu:</a:t>
                      </a:r>
                      <a:br>
                        <a:rPr lang="en-DE" sz="1600" dirty="0"/>
                      </a:br>
                      <a:endParaRPr lang="en-DE" sz="1600" dirty="0"/>
                    </a:p>
                    <a:p>
                      <a:endParaRPr lang="en-DE" sz="1600" dirty="0"/>
                    </a:p>
                    <a:p>
                      <a:r>
                        <a:rPr lang="en-DE" sz="1600" dirty="0"/>
                        <a:t>For other </a:t>
                      </a:r>
                      <a:r>
                        <a:rPr lang="en-DE" sz="1600" dirty="0">
                          <a:hlinkClick r:id="rId3"/>
                        </a:rPr>
                        <a:t>distros</a:t>
                      </a:r>
                      <a:r>
                        <a:rPr lang="en-DE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Pybombs is a build system specficially for GNUradio it is as simple to use as: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/>
                        <a:t>Either follow the instruction </a:t>
                      </a:r>
                      <a:r>
                        <a:rPr lang="en-DE" sz="1600" dirty="0">
                          <a:hlinkClick r:id="rId4"/>
                        </a:rPr>
                        <a:t>here</a:t>
                      </a:r>
                      <a:r>
                        <a:rPr lang="en-DE" sz="1600" dirty="0"/>
                        <a:t> </a:t>
                      </a:r>
                      <a:br>
                        <a:rPr lang="en-DE" sz="1600" dirty="0"/>
                      </a:br>
                      <a:r>
                        <a:rPr lang="en-DE" sz="1600" dirty="0"/>
                        <a:t>or </a:t>
                      </a:r>
                      <a:br>
                        <a:rPr lang="en-DE" sz="1600" dirty="0"/>
                      </a:br>
                      <a:r>
                        <a:rPr lang="en-DE" sz="1600" dirty="0"/>
                        <a:t>(if on Debian) check FactoriLabs install </a:t>
                      </a:r>
                      <a:r>
                        <a:rPr lang="en-DE" sz="1600" dirty="0">
                          <a:hlinkClick r:id="rId5"/>
                        </a:rPr>
                        <a:t>script</a:t>
                      </a:r>
                      <a:r>
                        <a:rPr lang="en-DE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1600" dirty="0">
                          <a:hlinkClick r:id="rId6"/>
                        </a:rPr>
                        <a:t>Kali Linux</a:t>
                      </a:r>
                      <a:br>
                        <a:rPr lang="en-DE" sz="1600" dirty="0"/>
                      </a:br>
                      <a:endParaRPr lang="en-DE" sz="1600" dirty="0"/>
                    </a:p>
                    <a:p>
                      <a:br>
                        <a:rPr lang="en-DE" sz="1600" dirty="0"/>
                      </a:br>
                      <a:r>
                        <a:rPr lang="en-DE" sz="1600" dirty="0"/>
                        <a:t>             </a:t>
                      </a:r>
                      <a:r>
                        <a:rPr lang="en-GB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PiSDR</a:t>
                      </a:r>
                      <a:endParaRPr lang="en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E.g. </a:t>
                      </a:r>
                      <a:r>
                        <a:rPr lang="en-DE" sz="1600" dirty="0">
                          <a:hlinkClick r:id="rId7"/>
                        </a:rPr>
                        <a:t>VirtualBox</a:t>
                      </a:r>
                      <a:r>
                        <a:rPr lang="en-DE" sz="1600" dirty="0"/>
                        <a:t> </a:t>
                      </a:r>
                    </a:p>
                    <a:p>
                      <a:br>
                        <a:rPr lang="en-DE" sz="1600" dirty="0"/>
                      </a:br>
                      <a:br>
                        <a:rPr lang="en-DE" sz="1600" dirty="0"/>
                      </a:br>
                      <a:r>
                        <a:rPr lang="en-DE" sz="1600" dirty="0"/>
                        <a:t>With the following </a:t>
                      </a:r>
                      <a:r>
                        <a:rPr lang="en-DE" sz="1600" dirty="0">
                          <a:hlinkClick r:id="rId8"/>
                        </a:rPr>
                        <a:t>Image</a:t>
                      </a:r>
                      <a:endParaRPr lang="en-DE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45733"/>
                  </a:ext>
                </a:extLst>
              </a:tr>
            </a:tbl>
          </a:graphicData>
        </a:graphic>
      </p:graphicFrame>
      <p:pic>
        <p:nvPicPr>
          <p:cNvPr id="2056" name="Picture 8" descr="Kali Linux-Logo&amp;quot; iPad-Hülle &amp;amp; Skin von indexstore | Redbubble">
            <a:extLst>
              <a:ext uri="{FF2B5EF4-FFF2-40B4-BE49-F238E27FC236}">
                <a16:creationId xmlns:a16="http://schemas.microsoft.com/office/drawing/2014/main" id="{65991B09-1F1B-AA47-9005-8D01748A8D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2609" b="75978" l="20800" r="81200">
                        <a14:foregroundMark x1="50800" y1="25109" x2="49067" y2="22609"/>
                        <a14:foregroundMark x1="24533" y1="43043" x2="20933" y2="43370"/>
                        <a14:foregroundMark x1="79333" y1="52717" x2="81200" y2="53043"/>
                        <a14:foregroundMark x1="65733" y1="72391" x2="65733" y2="759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267" t="18095" r="11840" b="20763"/>
          <a:stretch/>
        </p:blipFill>
        <p:spPr bwMode="auto">
          <a:xfrm flipH="1">
            <a:off x="8963046" y="4233634"/>
            <a:ext cx="738302" cy="75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12C14E-495E-CA4F-BC08-F2A9185A28B0}"/>
              </a:ext>
            </a:extLst>
          </p:cNvPr>
          <p:cNvSpPr txBox="1"/>
          <p:nvPr/>
        </p:nvSpPr>
        <p:spPr>
          <a:xfrm>
            <a:off x="2294965" y="4943870"/>
            <a:ext cx="3021617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sudo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 pip3 install </a:t>
            </a:r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PyBOMBS</a:t>
            </a:r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/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pybombs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auto-config</a:t>
            </a:r>
          </a:p>
          <a:p>
            <a:pPr algn="l"/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pybombs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recipes add-defaults</a:t>
            </a:r>
          </a:p>
          <a:p>
            <a:pPr algn="l"/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pybombs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prefix </a:t>
            </a:r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init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~/</a:t>
            </a:r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gnuradio</a:t>
            </a:r>
            <a:r>
              <a:rPr lang="en-GB" sz="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-R </a:t>
            </a:r>
            <a:r>
              <a:rPr lang="en-GB" sz="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gnuradio-defaulty</a:t>
            </a:r>
            <a:endParaRPr lang="en-GB" sz="8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BB9ECE-D2EA-134F-AB71-B2EAA07CCDFD}"/>
              </a:ext>
            </a:extLst>
          </p:cNvPr>
          <p:cNvSpPr/>
          <p:nvPr/>
        </p:nvSpPr>
        <p:spPr>
          <a:xfrm>
            <a:off x="218621" y="4614644"/>
            <a:ext cx="1944097" cy="230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DE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sudo apt install gnuradio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8F8281-380D-3C44-8448-AF9262228356}"/>
              </a:ext>
            </a:extLst>
          </p:cNvPr>
          <p:cNvGrpSpPr/>
          <p:nvPr/>
        </p:nvGrpSpPr>
        <p:grpSpPr>
          <a:xfrm>
            <a:off x="9322492" y="703534"/>
            <a:ext cx="2459739" cy="2379768"/>
            <a:chOff x="8477119" y="411621"/>
            <a:chExt cx="2459739" cy="2379768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3FA323A-E22C-4B48-9B68-AF2F65C46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626" y="411621"/>
              <a:ext cx="1246221" cy="1246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>
              <a:extLst>
                <a:ext uri="{FF2B5EF4-FFF2-40B4-BE49-F238E27FC236}">
                  <a16:creationId xmlns:a16="http://schemas.microsoft.com/office/drawing/2014/main" id="{BD106ED1-EEE3-7142-A27C-CB077638A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0637" y="1165271"/>
              <a:ext cx="1246221" cy="1246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61D4630C-6280-054D-9910-33DB4C930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119" y="775268"/>
              <a:ext cx="1690835" cy="2016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1120FBA-DB4A-DB40-A486-85BC0FB0C74B}"/>
              </a:ext>
            </a:extLst>
          </p:cNvPr>
          <p:cNvSpPr txBox="1"/>
          <p:nvPr/>
        </p:nvSpPr>
        <p:spPr>
          <a:xfrm>
            <a:off x="10269305" y="4601074"/>
            <a:ext cx="182020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l">
              <a:defRPr sz="9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defRPr>
            </a:lvl1pPr>
          </a:lstStyle>
          <a:p>
            <a:r>
              <a:rPr lang="en-GB" dirty="0" err="1"/>
              <a:t>sudo</a:t>
            </a:r>
            <a:r>
              <a:rPr lang="en-GB" dirty="0"/>
              <a:t> apt install </a:t>
            </a:r>
            <a:br>
              <a:rPr lang="en-GB" dirty="0"/>
            </a:br>
            <a:r>
              <a:rPr lang="en-GB" dirty="0" err="1"/>
              <a:t>virtualbox</a:t>
            </a:r>
            <a:r>
              <a:rPr lang="en-GB" dirty="0"/>
              <a:t>-</a:t>
            </a:r>
            <a:r>
              <a:rPr lang="en-GB" dirty="0" err="1"/>
              <a:t>ext</a:t>
            </a:r>
            <a:r>
              <a:rPr lang="en-GB" dirty="0"/>
              <a:t>-pack</a:t>
            </a:r>
            <a:endParaRPr lang="en-D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7B244D-87C8-BA4D-A0A8-F642846F2CAC}"/>
              </a:ext>
            </a:extLst>
          </p:cNvPr>
          <p:cNvSpPr txBox="1"/>
          <p:nvPr/>
        </p:nvSpPr>
        <p:spPr>
          <a:xfrm>
            <a:off x="7411773" y="6304940"/>
            <a:ext cx="3538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*a live system can also be setup given </a:t>
            </a:r>
            <a:r>
              <a:rPr lang="en-DE" sz="1200" dirty="0">
                <a:hlinkClick r:id="rId14"/>
              </a:rPr>
              <a:t>this</a:t>
            </a:r>
            <a:r>
              <a:rPr lang="en-DE" sz="1200" dirty="0"/>
              <a:t> tutorial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B48D9C-08D7-B446-BC11-271760520CA9}"/>
              </a:ext>
            </a:extLst>
          </p:cNvPr>
          <p:cNvSpPr txBox="1"/>
          <p:nvPr/>
        </p:nvSpPr>
        <p:spPr>
          <a:xfrm>
            <a:off x="6246618" y="6551350"/>
            <a:ext cx="6151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dirty="0"/>
              <a:t>** Apple Silicon builds are nearly impossible right now, with some success reported here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081B7A-C5EF-E54C-9DD9-B3E56DBBC167}"/>
              </a:ext>
            </a:extLst>
          </p:cNvPr>
          <p:cNvSpPr/>
          <p:nvPr/>
        </p:nvSpPr>
        <p:spPr>
          <a:xfrm>
            <a:off x="7808055" y="4826303"/>
            <a:ext cx="682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DE" sz="3600" b="1" dirty="0">
                <a:solidFill>
                  <a:srgbClr val="C9D1D9"/>
                </a:solidFill>
                <a:latin typeface="-apple-system"/>
              </a:rPr>
              <a:t>🥧</a:t>
            </a:r>
            <a:endParaRPr lang="en-DE" sz="3600" b="1" i="0" u="none" strike="noStrike" dirty="0">
              <a:solidFill>
                <a:srgbClr val="C9D1D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202509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80F9FA6-7092-EE4E-9BF7-93AEF85073E2}"/>
              </a:ext>
            </a:extLst>
          </p:cNvPr>
          <p:cNvSpPr/>
          <p:nvPr/>
        </p:nvSpPr>
        <p:spPr bwMode="auto">
          <a:xfrm>
            <a:off x="-272955" y="-136478"/>
            <a:ext cx="13033612" cy="7246962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1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F1A91-D1F3-4DD5-8902-CA3978A3C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59C767D-81E8-4E07-93BD-3124B9B4F12E}" type="slidenum">
              <a:rPr lang="de-DE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de-DE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3190A0-AA73-4391-8343-F199BBE1F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55E6DF-A173-474A-8CC1-A548784D4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2: Basic concepts</a:t>
            </a:r>
          </a:p>
        </p:txBody>
      </p:sp>
    </p:spTree>
    <p:extLst>
      <p:ext uri="{BB962C8B-B14F-4D97-AF65-F5344CB8AC3E}">
        <p14:creationId xmlns:p14="http://schemas.microsoft.com/office/powerpoint/2010/main" val="15310871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WORKAROUNDTRANSPARENCYBUG" val="Falsch"/>
  <p:tag name="USEBOLDAMS" val="Falsch"/>
  <p:tag name="DEFAULTTRANSPARENT" val="Falsch"/>
  <p:tag name="DEFAULTBLEND" val="Falsch"/>
  <p:tag name="EXTERNALEDITCOMMAND" val="notepad %"/>
  <p:tag name="DEFAULTBITMAP" val="pngmono"/>
  <p:tag name="DEFAULTWIDTH" val="348"/>
  <p:tag name="DEFAULTHEIGHT" val="356"/>
  <p:tag name="DEFAULTRESOLUTION" val="1200"/>
  <p:tag name="DEFAULTMAGNIFICATION" val="2"/>
  <p:tag name="USEAMSFONTS" val="Wahr"/>
  <p:tag name="PREAMBLE" val="\documentclass{article}&#10;\pagestyle{empty}&#10;\usepackage{xspace,amssymb,amsfonts,amsmath}&#10;\usepackage{color}&#10;\usepackage{TeX4PPT}&#10;\input{mathe.tex}&#10;&#10;% System model&#10;\newcommand{\vekx}{\vek{x}}&#10;\newcommand{\vekh}{\vek{h}}&#10;\newcommand{\veky}{\vek{y}}&#10;\newcommand{\vekS}{\vek{S}}&#10;\newcommand{\vekn}{\vek{n}}&#10;&#10;% Constants&#10;\newcommand{\lambdac}{{\color[rgb]{0.2,0.7,0.0}\lambda}}&#10;\newcommand{\Ac}{{\color[rgb]{0.2,0.7,0.0}A}}&#10;\newcommand{\Aa}{{\color[rgb]{0.2,0.7,0.0}A}_{{\color[rgb]{0.2,0.7,0.0}h}}}&#10;\newcommand{\Ab}{{\color[rgb]{0.2,0.7,0.0}A}_{{\color[rgb]{0.2,0.7,0.0}2}}}&#10;\newcommand{\Aatilde}{{\color[rgb]{0.2,0.7,0.0}\tilde{A}}_{{\color[rgb]{0.2,0.7,0.0}h}}}&#10;&#10;\newcommand{\fh}{\mathcal{f_h}}&#10;\newcommand{\fq}{\mathcal{f_2}}&#10;&#10;&#10;&#10;% Power&#10;\renewcommand{\P}{\mathcal{P}}&#10;\newcommand{\Ptotal}{{\color{red}\P}_{{\color{red}\mathrm{tot}}}}&#10;\newcommand{\Pk}{{\color{red}\P_k}}&#10;\newcommand{\Ptotalopt}{{\color{red}\P&#10;_{\mathrm{tot}}^{\star}}}&#10;\newcommand{\Ptotalopti}[1]{\P_{\mathrm{tot},#1}^{\star}}&#10;\newcommand{\Pkopt}{{\color{red}\P_k^{\star}}}&#10;\newcommand{\Pkopti}[1]{{\color{red}\P_{k,#1}^{\star}}}&#10;\newcommand{\Piopt}[1]{{\color{red}\P_{#1}^{\star}}}&#10;&#10;&#10;% Outage-Probability&#10;\newcommand{\Pout}{{\color{blue}P_{\mathrm{out}}}}&#10;\newcommand{\Poutkj}[2]{{\color{blue}P_{\mathrm{out},#1,#2}}}&#10;\newcommand{\Poutk}{{\color{blue}P_{\mathrm{out},k}}}&#10;\newcommand{\Pee}{{\color{blue}P_{\mathrm{e2e}}}}&#10;\newcommand{\Peeapp}{{\color{blue}\tilde{P}_{\mathrm{e2e}}}}&#10;&#10;\newcommand{\Poutkapp}{{\color{blue}\tilde{P}_{\mathrm{out},k}}}&#10;\newcommand{\Poutkappopt}{{\color{blue}\tilde{P}_{\mathrm{out},k}^{\star}}}&#10;\newcommand{\Poutiapp}[1]{\tilde{P}_{\mathrm{out},#1}}&#10;\newcommand{\Poutkjapp}[2]{{\color{blue}\tilde{P}}_{{\color{blue}\mathrm{out},#1,#2}}}&#10;\newcommand{\ec}{{\color{blue}e}}&#10;&#10;% System parameter&#10;\newcommand{\tk}{t_k}&#10;\newcommand{\rk}{r_k}&#10;\newcommand{\dk}{d_k}&#10;\newcommand{\dkepsilon}{d_k^{\epsilon}}&#10;\newcommand{\xk}{x_k}&#10;\newcommand{\pl}{\theta}&#10;&#10;% Symbols&#10;\newcommand{\eqdef}{\stackrel{\mathrm{\Delta}}{=}}&#10;\newcommand{\mm}{\mbox{-}}&#10;&#10;\newcommand{\OPT}{\mathrm{OPT}}&#10;\newcommand{\NOPA}{\mathrm{NOPA}}&#10;\newcommand{\APA}{\mathrm{APA}}&#10;\newcommand{\IAPA}{\mathrm{IAPA}}&#10;&#10;\newcommand{\PeeappNOPA}{{\color{blue}\tilde{P}_{\mathrm{e2e}}^\NOPA}}&#10;\newcommand{\PeeappAPA}{{\color{blue}\tilde{P}_{\mathrm{e2e}}^\APA}}&#10;\newcommand{\PeeappIAPA}{{\color{blue}\tilde{P}_{\mathrm{e2e}}^\IAPA}}"/>
  <p:tag name="TEX2PSBATCH" val="latex --interaction=nonstopmode $(base).tex; dvips -D $(res) -E -o $(base).ps $(base).dvi"/>
  <p:tag name="EMBEDFONTS" val="1"/>
  <p:tag name="MAGPC" val="200"/>
  <p:tag name="DEFAULTDISPLAYSOURCE" val="\documentclass{article}\pagestyle{empty}&#10;\newcommand{\vek}[1]{\ensuremath{\mathbf{#1}}}    % (fette) Vektoren oder Matrizen (mit Buchstabe als Argument)&#10;\newcommand{\bs}[1]{\mbox{\boldmath$#1$}}         % (fette) schraege Vektoren oder Matrizen&#10;\usepackage[usenames]{color}&#10;\definecolor{mybl}{RGB}{4, 108, 190}&#10;\definecolor{myrd}{RGB}{182, 21, 50}&#10;\definecolor{mygr}{RGB}{0, 102, 76}&#10;\definecolor{myvi}{RGB}{112, 48, 160}&#10;\definecolor{myor}{RGB}{255, 153, 0}&#10;\definecolor{mybr}{RGB}{102, 51, 0}&#10;\setlength{\arraycolsep}{4pt}&#10;\usepackage{amssymb,amsmath,amsfonts}&#10;\usepackage{upgreek}&#10;\usepackage{amssymb}&#10;&#10;&#10;\begin{document}&#10; &#10;\end{document}"/>
  <p:tag name="TEX2PS" val="latex $(base).tex; dvips -D $(res) -E -o $(base).ps $(base).dvi"/>
  <p:tag name="GHOSTSCRIPTCOMMAND" val="gswin32c"/>
  <p:tag name="FONTSIZE" val="10"/>
  <p:tag name="DEFAULTFONTSIZE" val="10"/>
</p:tagLst>
</file>

<file path=ppt/theme/theme1.xml><?xml version="1.0" encoding="utf-8"?>
<a:theme xmlns:a="http://schemas.openxmlformats.org/drawingml/2006/main" name="1_ANT Layout">
  <a:themeElements>
    <a:clrScheme name="FunKI">
      <a:dk1>
        <a:srgbClr val="000000"/>
      </a:dk1>
      <a:lt1>
        <a:srgbClr val="FFFFFF"/>
      </a:lt1>
      <a:dk2>
        <a:srgbClr val="6BBBAE"/>
      </a:dk2>
      <a:lt2>
        <a:srgbClr val="00859B"/>
      </a:lt2>
      <a:accent1>
        <a:srgbClr val="006FA1"/>
      </a:accent1>
      <a:accent2>
        <a:srgbClr val="C00000"/>
      </a:accent2>
      <a:accent3>
        <a:srgbClr val="FFA630"/>
      </a:accent3>
      <a:accent4>
        <a:srgbClr val="92D050"/>
      </a:accent4>
      <a:accent5>
        <a:srgbClr val="7030A0"/>
      </a:accent5>
      <a:accent6>
        <a:srgbClr val="00859B"/>
      </a:accent6>
      <a:hlink>
        <a:srgbClr val="2DBDFF"/>
      </a:hlink>
      <a:folHlink>
        <a:srgbClr val="C2DDE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B82714C5EF78B439E51AC82AC9F03DB" ma:contentTypeVersion="8" ma:contentTypeDescription="Ein neues Dokument erstellen." ma:contentTypeScope="" ma:versionID="adab8bad26da93959677c918736dcccb">
  <xsd:schema xmlns:xsd="http://www.w3.org/2001/XMLSchema" xmlns:xs="http://www.w3.org/2001/XMLSchema" xmlns:p="http://schemas.microsoft.com/office/2006/metadata/properties" xmlns:ns2="cf3b2d0c-69f0-406d-b6a2-87e313756708" xmlns:ns3="8ab32295-95bc-4e51-bcc8-6af7b64e9fe9" targetNamespace="http://schemas.microsoft.com/office/2006/metadata/properties" ma:root="true" ma:fieldsID="698b0316b3355c497efa5c8b729c8ef7" ns2:_="" ns3:_="">
    <xsd:import namespace="cf3b2d0c-69f0-406d-b6a2-87e313756708"/>
    <xsd:import namespace="8ab32295-95bc-4e51-bcc8-6af7b64e9f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3b2d0c-69f0-406d-b6a2-87e3137567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32295-95bc-4e51-bcc8-6af7b64e9fe9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8ab32295-95bc-4e51-bcc8-6af7b64e9fe9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2CF76053-EEB9-4695-A34A-278B73FB0422}">
  <ds:schemaRefs>
    <ds:schemaRef ds:uri="8ab32295-95bc-4e51-bcc8-6af7b64e9fe9"/>
    <ds:schemaRef ds:uri="cf3b2d0c-69f0-406d-b6a2-87e31375670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16B5149-C0FE-4A96-B0A5-1CB44244C1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A756AE-683E-4C0E-B9D8-05EA1F0759DB}">
  <ds:schemaRefs>
    <ds:schemaRef ds:uri="8ab32295-95bc-4e51-bcc8-6af7b64e9fe9"/>
    <ds:schemaRef ds:uri="cf3b2d0c-69f0-406d-b6a2-87e31375670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1992</TotalTime>
  <Words>2640</Words>
  <Application>Microsoft Macintosh PowerPoint</Application>
  <PresentationFormat>Widescreen</PresentationFormat>
  <Paragraphs>446</Paragraphs>
  <Slides>51</Slides>
  <Notes>30</Notes>
  <HiddenSlides>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Comic Sans MS</vt:lpstr>
      <vt:lpstr>Menlo</vt:lpstr>
      <vt:lpstr>times</vt:lpstr>
      <vt:lpstr>Calibri</vt:lpstr>
      <vt:lpstr>Arial</vt:lpstr>
      <vt:lpstr>-apple-system</vt:lpstr>
      <vt:lpstr>Wingdings</vt:lpstr>
      <vt:lpstr>Amasis MT Pro Black</vt:lpstr>
      <vt:lpstr>1_ANT Layout</vt:lpstr>
      <vt:lpstr>PowerPoint Presentation</vt:lpstr>
      <vt:lpstr>Getting started with GNUradio </vt:lpstr>
      <vt:lpstr>Agenda</vt:lpstr>
      <vt:lpstr>1: Prerequisites</vt:lpstr>
      <vt:lpstr>Overview GNURadio</vt:lpstr>
      <vt:lpstr>History and state of GNURadio today</vt:lpstr>
      <vt:lpstr>Installation GNURadio </vt:lpstr>
      <vt:lpstr>PowerPoint Presentation</vt:lpstr>
      <vt:lpstr>2: Basic concepts</vt:lpstr>
      <vt:lpstr>GNUradio 101: GNUradio-companion</vt:lpstr>
      <vt:lpstr>GNUradio companion: The GUI</vt:lpstr>
      <vt:lpstr>Using GRC: Flowgraph basics</vt:lpstr>
      <vt:lpstr>Using GRC: Running the graph</vt:lpstr>
      <vt:lpstr>PowerPoint Presentation</vt:lpstr>
      <vt:lpstr>3: Our first flow graph</vt:lpstr>
      <vt:lpstr>Using GRC: Initial settings and Graph types</vt:lpstr>
      <vt:lpstr>Using GRC: Our very first flowgraph</vt:lpstr>
      <vt:lpstr>Using GRC: Building and running a graph</vt:lpstr>
      <vt:lpstr>Using GRC: Running graphs from Terminal -&gt; adding parameters</vt:lpstr>
      <vt:lpstr>Using GRC: Interacting with Audio</vt:lpstr>
      <vt:lpstr>Using GRC: File-sources, Selectors and additions</vt:lpstr>
      <vt:lpstr>PowerPoint Presentation</vt:lpstr>
      <vt:lpstr>Hierarchical blocks</vt:lpstr>
      <vt:lpstr>Hierarchical Blocks: Creating a hierarchical block</vt:lpstr>
      <vt:lpstr>Hierarchical Blocks: Usage</vt:lpstr>
      <vt:lpstr>PowerPoint Presentation</vt:lpstr>
      <vt:lpstr>Embedded Python Blocks</vt:lpstr>
      <vt:lpstr>Embedded Python Blocks: The Concept</vt:lpstr>
      <vt:lpstr>Embedded Python Blocks: Implementation</vt:lpstr>
      <vt:lpstr>Embedded Python Blocks: Existing limits</vt:lpstr>
      <vt:lpstr>PowerPoint Presentation</vt:lpstr>
      <vt:lpstr>Sneak preview: Block creation with the grmodtool</vt:lpstr>
      <vt:lpstr>GR-Modtool</vt:lpstr>
      <vt:lpstr>GR-Modtool</vt:lpstr>
      <vt:lpstr>Sneak preview: Interacting with Hardware</vt:lpstr>
      <vt:lpstr>Using GRC: Sneak preview, interfacing with real hardware</vt:lpstr>
      <vt:lpstr>PowerPoint Presentation</vt:lpstr>
      <vt:lpstr>Further materials</vt:lpstr>
      <vt:lpstr>Recommended further reading</vt:lpstr>
      <vt:lpstr>Q&amp;A</vt:lpstr>
      <vt:lpstr>PowerPoint Presentation</vt:lpstr>
      <vt:lpstr>Next time more details on RL in GRC</vt:lpstr>
      <vt:lpstr>PowerPoint Presentation</vt:lpstr>
      <vt:lpstr>PowerPoint Presentation</vt:lpstr>
      <vt:lpstr>Gnuradio: Flowgraphs and OOTs</vt:lpstr>
      <vt:lpstr>GRC: Flowgraphs and OOTs</vt:lpstr>
      <vt:lpstr>A simple SDR transmitter and reciever</vt:lpstr>
      <vt:lpstr>SDR VS HDR</vt:lpstr>
      <vt:lpstr>PowerPoint Presentation</vt:lpstr>
      <vt:lpstr>Using GRC: Creating emebeded Python blocks</vt:lpstr>
      <vt:lpstr>Using GRC: Creating Out Of Tree modules</vt:lpstr>
    </vt:vector>
  </TitlesOfParts>
  <Company>Uni Bremen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FunKI</dc:title>
  <dc:creator>wuebben@ant.uni-bremen.de</dc:creator>
  <cp:lastModifiedBy>Justin Iszatt</cp:lastModifiedBy>
  <cp:revision>56</cp:revision>
  <cp:lastPrinted>2017-06-12T08:06:14Z</cp:lastPrinted>
  <dcterms:created xsi:type="dcterms:W3CDTF">2002-09-04T14:05:43Z</dcterms:created>
  <dcterms:modified xsi:type="dcterms:W3CDTF">2021-10-20T11:23:47Z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0x010100AB82714C5EF78B439E51AC82AC9F03DB</vt:lpwstr>
  </property>
  <property fmtid="{D5CDD505-2E9C-101B-9397-08002B2CF9AE}" pid="3" name="Order">
    <vt:r8>152600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</Properties>
</file>